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3"/>
  </p:notesMasterIdLst>
  <p:sldIdLst>
    <p:sldId id="430" r:id="rId3"/>
    <p:sldId id="433" r:id="rId4"/>
    <p:sldId id="379" r:id="rId5"/>
    <p:sldId id="380" r:id="rId6"/>
    <p:sldId id="381" r:id="rId7"/>
    <p:sldId id="431" r:id="rId8"/>
    <p:sldId id="410" r:id="rId9"/>
    <p:sldId id="383" r:id="rId10"/>
    <p:sldId id="411" r:id="rId11"/>
    <p:sldId id="412" r:id="rId12"/>
    <p:sldId id="413" r:id="rId13"/>
    <p:sldId id="387" r:id="rId14"/>
    <p:sldId id="414" r:id="rId15"/>
    <p:sldId id="415" r:id="rId16"/>
    <p:sldId id="416" r:id="rId17"/>
    <p:sldId id="417" r:id="rId18"/>
    <p:sldId id="418" r:id="rId19"/>
    <p:sldId id="420" r:id="rId20"/>
    <p:sldId id="419" r:id="rId21"/>
    <p:sldId id="421" r:id="rId22"/>
    <p:sldId id="429" r:id="rId23"/>
    <p:sldId id="422" r:id="rId24"/>
    <p:sldId id="423" r:id="rId25"/>
    <p:sldId id="424" r:id="rId26"/>
    <p:sldId id="425" r:id="rId27"/>
    <p:sldId id="426" r:id="rId28"/>
    <p:sldId id="427" r:id="rId29"/>
    <p:sldId id="428" r:id="rId30"/>
    <p:sldId id="377" r:id="rId31"/>
    <p:sldId id="376" r:id="rId32"/>
  </p:sldIdLst>
  <p:sldSz cx="9144000" cy="6858000" type="screen4x3"/>
  <p:notesSz cx="6858000" cy="9144000"/>
  <p:defaultTex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 Tzu Wei" initials="LTW" lastIdx="1" clrIdx="0">
    <p:extLst>
      <p:ext uri="{19B8F6BF-5375-455C-9EA6-DF929625EA0E}">
        <p15:presenceInfo xmlns:p15="http://schemas.microsoft.com/office/powerpoint/2012/main" userId="Luk Tzu We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4660"/>
  </p:normalViewPr>
  <p:slideViewPr>
    <p:cSldViewPr showGuides="1">
      <p:cViewPr varScale="1">
        <p:scale>
          <a:sx n="108" d="100"/>
          <a:sy n="108" d="100"/>
        </p:scale>
        <p:origin x="201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9ED5F-CCB8-4F93-87A0-FE8F8D56191C}" type="datetimeFigureOut">
              <a:rPr lang="zh-HK" altLang="en-US" smtClean="0"/>
              <a:t>19/5/2022</a:t>
            </a:fld>
            <a:endParaRPr lang="zh-HK"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025E91-856D-4844-8668-98480B8E0D83}" type="slidenum">
              <a:rPr lang="zh-HK" altLang="en-US" smtClean="0"/>
              <a:t>‹#›</a:t>
            </a:fld>
            <a:endParaRPr lang="zh-HK" altLang="en-US"/>
          </a:p>
        </p:txBody>
      </p:sp>
    </p:spTree>
    <p:extLst>
      <p:ext uri="{BB962C8B-B14F-4D97-AF65-F5344CB8AC3E}">
        <p14:creationId xmlns:p14="http://schemas.microsoft.com/office/powerpoint/2010/main" val="130450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fld id="{BB962C8B-B14F-4D97-AF65-F5344CB8AC3E}" type="datetime1">
              <a:rPr lang="zh-TW" altLang="en-US" dirty="0">
                <a:latin typeface="Arial" panose="020B0604020202020204" pitchFamily="34" charset="0"/>
              </a:rPr>
              <a:t>2022/5/19</a:t>
            </a:fld>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fld id="{BB962C8B-B14F-4D97-AF65-F5344CB8AC3E}" type="datetime1">
              <a:rPr lang="zh-TW" altLang="en-US" dirty="0">
                <a:latin typeface="Arial" panose="020B0604020202020204" pitchFamily="34" charset="0"/>
              </a:rPr>
              <a:t>2022/5/19</a:t>
            </a:fld>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0D83BF-34F0-49ED-AD90-A6C6AA642711}" type="datetime1">
              <a:rPr lang="en-US" altLang="zh-TW"/>
              <a:t>5/19/2022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DF146FE2-5BE5-4129-9807-A4CCDCD51D28}" type="slidenum">
              <a:rPr lang="en-US" altLang="zh-TW"/>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ABBF60-417A-4D5F-A880-ACDFCBBB062D}" type="datetime1">
              <a:rPr lang="en-US" altLang="zh-TW"/>
              <a:t>5/19/2022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2AEA05B2-9EE5-40F5-8706-AD03376FE629}" type="slidenum">
              <a:rPr lang="en-US" altLang="zh-TW"/>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6B15D4-F373-4FB5-A6C7-20572CC46419}" type="datetime1">
              <a:rPr lang="en-US" altLang="zh-TW"/>
              <a:t>5/19/2022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6CBC212B-DE3E-4675-A945-A9DF35D9DD54}" type="slidenum">
              <a:rPr lang="en-US" altLang="zh-TW"/>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0EAD797-1E85-4724-A21A-9B2B2510555C}" type="datetime1">
              <a:rPr lang="en-US" altLang="zh-TW"/>
              <a:t>5/19/2022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B25E00C8-491A-4966-ADB2-285A4893665A}" type="slidenum">
              <a:rPr lang="en-US" altLang="zh-TW"/>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E79D34-058E-4546-AC49-5522AC31B281}" type="datetime1">
              <a:rPr lang="en-US" altLang="zh-TW"/>
              <a:t>5/19/2022</a:t>
            </a:fld>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zh-TW" altLang="zh-HK"/>
          </a:p>
        </p:txBody>
      </p:sp>
      <p:sp>
        <p:nvSpPr>
          <p:cNvPr id="9" name="Slide Number Placeholder 5"/>
          <p:cNvSpPr>
            <a:spLocks noGrp="1"/>
          </p:cNvSpPr>
          <p:nvPr>
            <p:ph type="sldNum" sz="quarter" idx="12"/>
          </p:nvPr>
        </p:nvSpPr>
        <p:spPr/>
        <p:txBody>
          <a:bodyPr/>
          <a:lstStyle>
            <a:lvl1pPr>
              <a:defRPr/>
            </a:lvl1pPr>
          </a:lstStyle>
          <a:p>
            <a:pPr>
              <a:defRPr/>
            </a:pPr>
            <a:fld id="{C94999A6-BE1D-4D1C-ACF6-E207AC64F672}" type="slidenum">
              <a:rPr lang="en-US" altLang="zh-TW"/>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4DFAA86-F654-4A7B-8EC8-6F3DF8B8D4CD}" type="datetime1">
              <a:rPr lang="en-US" altLang="zh-TW"/>
              <a:t>5/19/2022</a:t>
            </a:fld>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zh-TW" altLang="zh-HK"/>
          </a:p>
        </p:txBody>
      </p:sp>
      <p:sp>
        <p:nvSpPr>
          <p:cNvPr id="5" name="Slide Number Placeholder 5"/>
          <p:cNvSpPr>
            <a:spLocks noGrp="1"/>
          </p:cNvSpPr>
          <p:nvPr>
            <p:ph type="sldNum" sz="quarter" idx="12"/>
          </p:nvPr>
        </p:nvSpPr>
        <p:spPr/>
        <p:txBody>
          <a:bodyPr/>
          <a:lstStyle>
            <a:lvl1pPr>
              <a:defRPr/>
            </a:lvl1pPr>
          </a:lstStyle>
          <a:p>
            <a:pPr>
              <a:defRPr/>
            </a:pPr>
            <a:fld id="{46AB184E-FB68-496D-A223-6934DA7DB536}" type="slidenum">
              <a:rPr lang="en-US" altLang="zh-TW"/>
              <a:t>‹#›</a:t>
            </a:fld>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8EF724-F8DE-4BC6-BA19-F77BDB4FC11A}" type="datetime1">
              <a:rPr lang="en-US" altLang="zh-TW"/>
              <a:t>5/19/2022</a:t>
            </a:fld>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zh-TW" altLang="zh-HK"/>
          </a:p>
        </p:txBody>
      </p:sp>
      <p:sp>
        <p:nvSpPr>
          <p:cNvPr id="4" name="Slide Number Placeholder 5"/>
          <p:cNvSpPr>
            <a:spLocks noGrp="1"/>
          </p:cNvSpPr>
          <p:nvPr>
            <p:ph type="sldNum" sz="quarter" idx="12"/>
          </p:nvPr>
        </p:nvSpPr>
        <p:spPr/>
        <p:txBody>
          <a:bodyPr/>
          <a:lstStyle>
            <a:lvl1pPr>
              <a:defRPr/>
            </a:lvl1pPr>
          </a:lstStyle>
          <a:p>
            <a:pPr>
              <a:defRPr/>
            </a:pPr>
            <a:fld id="{395E0AF8-DB7D-45E8-895C-C275EF822CF5}" type="slidenum">
              <a:rPr lang="en-US" altLang="zh-TW"/>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35DD2FB-A7D7-47AD-9D71-E694AF19E57E}" type="datetime1">
              <a:rPr lang="en-US" altLang="zh-TW"/>
              <a:t>5/19/2022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5D3B1C02-16E9-4739-A455-6AF75957B57F}" type="slidenum">
              <a:rPr lang="en-US" altLang="zh-TW"/>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4B4B821-4D8A-4BA4-A7CB-7047F069F6B9}" type="datetime1">
              <a:rPr lang="en-US" altLang="zh-TW"/>
              <a:t>5/19/2022</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HK"/>
          </a:p>
        </p:txBody>
      </p:sp>
      <p:sp>
        <p:nvSpPr>
          <p:cNvPr id="7" name="Slide Number Placeholder 5"/>
          <p:cNvSpPr>
            <a:spLocks noGrp="1"/>
          </p:cNvSpPr>
          <p:nvPr>
            <p:ph type="sldNum" sz="quarter" idx="12"/>
          </p:nvPr>
        </p:nvSpPr>
        <p:spPr/>
        <p:txBody>
          <a:bodyPr/>
          <a:lstStyle>
            <a:lvl1pPr>
              <a:defRPr/>
            </a:lvl1pPr>
          </a:lstStyle>
          <a:p>
            <a:pPr>
              <a:defRPr/>
            </a:pPr>
            <a:fld id="{CBD56AC4-85CF-48B9-A8AE-C9CC24FFB4E3}" type="slidenum">
              <a:rPr lang="en-US" altLang="zh-TW"/>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3F6C8D-1021-4761-80B3-48E14510EE75}" type="datetime1">
              <a:rPr lang="en-US" altLang="zh-TW"/>
              <a:t>5/19/2022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815CDD89-5345-4FD7-B7CB-2239A741417B}" type="slidenum">
              <a:rPr lang="en-US" altLang="zh-TW"/>
              <a:t>‹#›</a:t>
            </a:fld>
            <a:endParaRPr lang="en-US" altLang="zh-TW"/>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36DD33-5EC1-4911-BED7-3E0BCFD18450}" type="datetime1">
              <a:rPr lang="en-US" altLang="zh-TW"/>
              <a:t>5/19/2022</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HK"/>
          </a:p>
        </p:txBody>
      </p:sp>
      <p:sp>
        <p:nvSpPr>
          <p:cNvPr id="6" name="Slide Number Placeholder 5"/>
          <p:cNvSpPr>
            <a:spLocks noGrp="1"/>
          </p:cNvSpPr>
          <p:nvPr>
            <p:ph type="sldNum" sz="quarter" idx="12"/>
          </p:nvPr>
        </p:nvSpPr>
        <p:spPr/>
        <p:txBody>
          <a:bodyPr/>
          <a:lstStyle>
            <a:lvl1pPr>
              <a:defRPr/>
            </a:lvl1pPr>
          </a:lstStyle>
          <a:p>
            <a:pPr>
              <a:defRPr/>
            </a:pPr>
            <a:fld id="{3EE4AB86-14FC-457B-98DD-EC0EEB5A4DAF}" type="slidenum">
              <a:rPr lang="en-US" altLang="zh-TW"/>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600200"/>
            <a:ext cx="403250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8" name="Footer Placeholder 7"/>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4" name="Footer Placeholder 3"/>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3" name="Footer Placeholder 2"/>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zh-TW"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TW"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lstStyle/>
          <a:p>
            <a:pPr lvl="0"/>
            <a:r>
              <a:rPr lang="zh-TW" altLang="en-US" dirty="0"/>
              <a:t>按一下以編輯母片標題樣式</a:t>
            </a:r>
          </a:p>
        </p:txBody>
      </p:sp>
      <p:sp>
        <p:nvSpPr>
          <p:cNvPr id="1027" name="Text Placeholder 1026"/>
          <p:cNvSpPr>
            <a:spLocks noGrp="1"/>
          </p:cNvSpPr>
          <p:nvPr>
            <p:ph type="body" idx="1"/>
          </p:nvPr>
        </p:nvSpPr>
        <p:spPr>
          <a:xfrm>
            <a:off x="457200" y="1600200"/>
            <a:ext cx="8229600" cy="4525963"/>
          </a:xfrm>
          <a:prstGeom prst="rect">
            <a:avLst/>
          </a:prstGeom>
          <a:noFill/>
          <a:ln w="9525">
            <a:noFill/>
          </a:ln>
        </p:spPr>
        <p:txBody>
          <a:bodyPr/>
          <a:lstStyle/>
          <a:p>
            <a:pPr lvl="0"/>
            <a:r>
              <a:rPr lang="zh-TW" altLang="en-US" dirty="0"/>
              <a:t>按一下以編輯母片</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fld id="{BB962C8B-B14F-4D97-AF65-F5344CB8AC3E}" type="datetime1">
              <a:rPr lang="zh-TW" altLang="en-US" dirty="0">
                <a:latin typeface="Arial" panose="020B0604020202020204" pitchFamily="34" charset="0"/>
              </a:rPr>
              <a:t>2022/5/19</a:t>
            </a:fld>
            <a:endParaRPr lang="zh-TW" altLang="en-US" dirty="0">
              <a:latin typeface="Arial" panose="020B0604020202020204" pitchFamily="34" charset="0"/>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TW" altLang="en-US" dirty="0">
              <a:latin typeface="Arial" panose="020B0604020202020204" pitchFamily="34" charset="0"/>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TW" altLang="en-US" dirty="0">
                <a:latin typeface="Arial" panose="020B0604020202020204" pitchFamily="34" charset="0"/>
              </a:rPr>
              <a:t>‹#›</a:t>
            </a:fld>
            <a:endParaRPr lang="zh-TW"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TW"/>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sz="1200">
                <a:solidFill>
                  <a:srgbClr val="898989"/>
                </a:solidFill>
                <a:latin typeface="Calibri" panose="020F0502020204030204" charset="0"/>
              </a:defRPr>
            </a:lvl1pPr>
          </a:lstStyle>
          <a:p>
            <a:pPr>
              <a:defRPr/>
            </a:pPr>
            <a:fld id="{EDED1E40-7894-44CE-B53F-C8FCAD0D215E}" type="datetime1">
              <a:rPr lang="en-US" altLang="zh-TW"/>
              <a:t>5/19/2022</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a:defRPr sz="1200">
                <a:solidFill>
                  <a:srgbClr val="898989"/>
                </a:solidFill>
                <a:latin typeface="Calibri" panose="020F0502020204030204" charset="0"/>
              </a:defRPr>
            </a:lvl1pPr>
          </a:lstStyle>
          <a:p>
            <a:pPr>
              <a:defRPr/>
            </a:pPr>
            <a:endParaRPr lang="zh-TW" altLang="zh-H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charset="0"/>
              </a:defRPr>
            </a:lvl1pPr>
          </a:lstStyle>
          <a:p>
            <a:pPr>
              <a:defRPr/>
            </a:pPr>
            <a:fld id="{66315814-5125-4CCC-A661-F894E27250D4}" type="slidenum">
              <a:rPr lang="en-US" altLang="zh-TW"/>
              <a:t>‹#›</a:t>
            </a:fld>
            <a:endParaRPr lang="en-US" altLang="zh-TW"/>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panose="020B0600070205080204" pitchFamily="34" charset="-128"/>
        </a:defRPr>
      </a:lvl1pPr>
      <a:lvl2pPr algn="ctr" defTabSz="457200" rtl="0" eaLnBrk="0" fontAlgn="base" hangingPunct="0">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charset="0"/>
          <a:ea typeface="MS PGothic" panose="020B0600070205080204" pitchFamily="34" charset="-128"/>
          <a:cs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Geneva" pitchFamily="-108"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Geneva"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Geneva"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hyperlink" Target="https://www.basiclawresources.inf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5A7B85-43A9-B053-7A29-75FA9C112A46}"/>
              </a:ext>
            </a:extLst>
          </p:cNvPr>
          <p:cNvSpPr>
            <a:spLocks noGrp="1"/>
          </p:cNvSpPr>
          <p:nvPr>
            <p:ph type="ctrTitle"/>
          </p:nvPr>
        </p:nvSpPr>
        <p:spPr>
          <a:xfrm>
            <a:off x="339931" y="332656"/>
            <a:ext cx="8604448" cy="2387600"/>
          </a:xfrm>
        </p:spPr>
        <p:txBody>
          <a:bodyPr/>
          <a:lstStyle/>
          <a:p>
            <a:pPr fontAlgn="auto">
              <a:spcAft>
                <a:spcPts val="0"/>
              </a:spcAft>
            </a:pPr>
            <a:r>
              <a:rPr lang="zh-TW" altLang="en-US" sz="3000" dirty="0">
                <a:solidFill>
                  <a:schemeClr val="tx1"/>
                </a:solidFill>
                <a:ea typeface="標楷體" panose="03000509000000000000" pitchFamily="65" charset="-120"/>
                <a:cs typeface="+mj-cs"/>
              </a:rPr>
              <a:t>初中 單元六：</a:t>
            </a:r>
            <a:br>
              <a:rPr lang="en-US" altLang="zh-TW" sz="3000" dirty="0">
                <a:solidFill>
                  <a:schemeClr val="tx1"/>
                </a:solidFill>
                <a:ea typeface="標楷體" panose="03000509000000000000" pitchFamily="65" charset="-120"/>
                <a:cs typeface="+mj-cs"/>
              </a:rPr>
            </a:br>
            <a:r>
              <a:rPr lang="zh-TW" altLang="en-US" sz="2600" dirty="0">
                <a:solidFill>
                  <a:schemeClr val="tx1"/>
                </a:solidFill>
                <a:ea typeface="標楷體" panose="03000509000000000000" pitchFamily="65" charset="-120"/>
                <a:cs typeface="+mj-cs"/>
              </a:rPr>
              <a:t>教育、科學、文化、體育、宗教、勞工和社會服務</a:t>
            </a:r>
            <a:br>
              <a:rPr lang="zh-TW" altLang="en-US" sz="3000" dirty="0">
                <a:solidFill>
                  <a:schemeClr val="tx1"/>
                </a:solidFill>
                <a:ea typeface="標楷體" panose="03000509000000000000" pitchFamily="65" charset="-120"/>
                <a:cs typeface="+mj-cs"/>
              </a:rPr>
            </a:br>
            <a:endParaRPr lang="zh-TW" altLang="en-US" sz="3000" dirty="0">
              <a:solidFill>
                <a:schemeClr val="tx1"/>
              </a:solidFill>
            </a:endParaRPr>
          </a:p>
        </p:txBody>
      </p:sp>
      <p:graphicFrame>
        <p:nvGraphicFramePr>
          <p:cNvPr id="4" name="表格 4">
            <a:extLst>
              <a:ext uri="{FF2B5EF4-FFF2-40B4-BE49-F238E27FC236}">
                <a16:creationId xmlns:a16="http://schemas.microsoft.com/office/drawing/2014/main" id="{585323D2-4996-590C-7E4F-966F35FBE54D}"/>
              </a:ext>
            </a:extLst>
          </p:cNvPr>
          <p:cNvGraphicFramePr>
            <a:graphicFrameLocks noGrp="1"/>
          </p:cNvGraphicFramePr>
          <p:nvPr>
            <p:extLst>
              <p:ext uri="{D42A27DB-BD31-4B8C-83A1-F6EECF244321}">
                <p14:modId xmlns:p14="http://schemas.microsoft.com/office/powerpoint/2010/main" val="2228239702"/>
              </p:ext>
            </p:extLst>
          </p:nvPr>
        </p:nvGraphicFramePr>
        <p:xfrm>
          <a:off x="823879" y="2552700"/>
          <a:ext cx="7636553" cy="1752600"/>
        </p:xfrm>
        <a:graphic>
          <a:graphicData uri="http://schemas.openxmlformats.org/drawingml/2006/table">
            <a:tbl>
              <a:tblPr firstRow="1" bandRow="1"/>
              <a:tblGrid>
                <a:gridCol w="2379969">
                  <a:extLst>
                    <a:ext uri="{9D8B030D-6E8A-4147-A177-3AD203B41FA5}">
                      <a16:colId xmlns:a16="http://schemas.microsoft.com/office/drawing/2014/main" val="565495559"/>
                    </a:ext>
                  </a:extLst>
                </a:gridCol>
                <a:gridCol w="5256584">
                  <a:extLst>
                    <a:ext uri="{9D8B030D-6E8A-4147-A177-3AD203B41FA5}">
                      <a16:colId xmlns:a16="http://schemas.microsoft.com/office/drawing/2014/main" val="3465278666"/>
                    </a:ext>
                  </a:extLst>
                </a:gridCol>
              </a:tblGrid>
              <a:tr h="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dirty="0">
                          <a:solidFill>
                            <a:schemeClr val="tx1"/>
                          </a:solidFill>
                        </a:rPr>
                        <a:t>對應</a:t>
                      </a:r>
                      <a:r>
                        <a:rPr lang="en-US" altLang="zh-TW" dirty="0">
                          <a:solidFill>
                            <a:schemeClr val="tx1"/>
                          </a:solidFill>
                        </a:rPr>
                        <a:t>《</a:t>
                      </a:r>
                      <a:r>
                        <a:rPr lang="zh-TW" altLang="en-US" dirty="0">
                          <a:solidFill>
                            <a:schemeClr val="tx1"/>
                          </a:solidFill>
                        </a:rPr>
                        <a:t>基本法</a:t>
                      </a:r>
                      <a:r>
                        <a:rPr lang="en-US" altLang="zh-TW" dirty="0">
                          <a:solidFill>
                            <a:schemeClr val="tx1"/>
                          </a:solidFill>
                        </a:rPr>
                        <a:t>》</a:t>
                      </a:r>
                      <a:r>
                        <a:rPr lang="zh-TW" altLang="en-US" dirty="0">
                          <a:solidFill>
                            <a:schemeClr val="tx1"/>
                          </a:solidFill>
                        </a:rPr>
                        <a:t>章節：</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1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sz="1800" b="0" i="0" u="none" strike="noStrike" kern="1200" baseline="0" dirty="0">
                          <a:solidFill>
                            <a:schemeClr val="tx1"/>
                          </a:solidFill>
                          <a:latin typeface="Calibri"/>
                          <a:ea typeface="+mn-ea"/>
                          <a:cs typeface="+mn-cs"/>
                        </a:rPr>
                        <a:t>第六章      </a:t>
                      </a:r>
                      <a:endParaRPr lang="en-US" altLang="zh-TW" sz="1800" b="0" i="0" u="none" strike="noStrike" kern="1200" baseline="0" dirty="0">
                        <a:solidFill>
                          <a:schemeClr val="tx1"/>
                        </a:solidFill>
                        <a:latin typeface="Calibri"/>
                        <a:ea typeface="+mn-ea"/>
                        <a:cs typeface="+mn-cs"/>
                      </a:endParaRPr>
                    </a:p>
                    <a:p>
                      <a:r>
                        <a:rPr lang="zh-TW" altLang="en-US" sz="1800" b="0" i="0" u="none" strike="noStrike" kern="1200" baseline="0" dirty="0">
                          <a:solidFill>
                            <a:schemeClr val="tx1"/>
                          </a:solidFill>
                          <a:latin typeface="Calibri"/>
                          <a:ea typeface="+mn-ea"/>
                          <a:cs typeface="+mn-cs"/>
                        </a:rPr>
                        <a:t>教育、科學、文化、體育、宗教、勞工和社會服務</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89000"/>
                      </a:sysClr>
                    </a:solidFill>
                  </a:tcPr>
                </a:tc>
                <a:extLst>
                  <a:ext uri="{0D108BD9-81ED-4DB2-BD59-A6C34878D82A}">
                    <a16:rowId xmlns:a16="http://schemas.microsoft.com/office/drawing/2014/main" val="4157802184"/>
                  </a:ext>
                </a:extLst>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HK" altLang="en-US" dirty="0">
                          <a:solidFill>
                            <a:schemeClr val="tx1"/>
                          </a:solidFill>
                        </a:rPr>
                        <a:t>建議級別</a:t>
                      </a:r>
                      <a:r>
                        <a:rPr lang="zh-TW" altLang="en-US" dirty="0">
                          <a:solidFill>
                            <a:schemeClr val="tx1"/>
                          </a:solidFill>
                        </a:rPr>
                        <a:t>：</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1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dirty="0">
                          <a:solidFill>
                            <a:schemeClr val="tx1"/>
                          </a:solidFill>
                        </a:rPr>
                        <a:t>中三</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1000"/>
                      </a:sysClr>
                    </a:solidFill>
                  </a:tcPr>
                </a:tc>
                <a:extLst>
                  <a:ext uri="{0D108BD9-81ED-4DB2-BD59-A6C34878D82A}">
                    <a16:rowId xmlns:a16="http://schemas.microsoft.com/office/drawing/2014/main" val="1459111397"/>
                  </a:ext>
                </a:extLst>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rPr>
                        <a:t>頁數：</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altLang="zh-HK" dirty="0">
                          <a:solidFill>
                            <a:schemeClr val="tx1"/>
                          </a:solidFill>
                        </a:rPr>
                        <a:t>29</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alpha val="94000"/>
                      </a:sysClr>
                    </a:solidFill>
                  </a:tcPr>
                </a:tc>
                <a:extLst>
                  <a:ext uri="{0D108BD9-81ED-4DB2-BD59-A6C34878D82A}">
                    <a16:rowId xmlns:a16="http://schemas.microsoft.com/office/drawing/2014/main" val="2170261135"/>
                  </a:ext>
                </a:extLst>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dirty="0">
                          <a:solidFill>
                            <a:schemeClr val="tx1"/>
                          </a:solidFill>
                        </a:rPr>
                        <a:t>簡介：</a:t>
                      </a:r>
                      <a:endParaRPr lang="zh-HK" altLang="en-US"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zh-TW" altLang="en-US" sz="1800" b="0" i="0" u="none" strike="noStrike" kern="1200" baseline="0" dirty="0">
                          <a:solidFill>
                            <a:schemeClr val="tx1"/>
                          </a:solidFill>
                          <a:latin typeface="Calibri"/>
                          <a:ea typeface="+mn-ea"/>
                          <a:cs typeface="+mn-cs"/>
                        </a:rPr>
                        <a:t>基本法與香港市民的價值觀</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3909340"/>
                  </a:ext>
                </a:extLst>
              </a:tr>
            </a:tbl>
          </a:graphicData>
        </a:graphic>
      </p:graphicFrame>
      <p:pic>
        <p:nvPicPr>
          <p:cNvPr id="5" name="圖片 4" descr="一張含有 文字, 名片 的圖片&#10;&#10;自動產生的描述">
            <a:extLst>
              <a:ext uri="{FF2B5EF4-FFF2-40B4-BE49-F238E27FC236}">
                <a16:creationId xmlns:a16="http://schemas.microsoft.com/office/drawing/2014/main" id="{170BE51C-1F0A-F4DA-C756-E72278A3C6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172" t="29207" r="25898" b="28889"/>
          <a:stretch/>
        </p:blipFill>
        <p:spPr>
          <a:xfrm>
            <a:off x="1907704" y="4497834"/>
            <a:ext cx="1661262" cy="1879600"/>
          </a:xfrm>
          <a:prstGeom prst="rect">
            <a:avLst/>
          </a:prstGeom>
        </p:spPr>
      </p:pic>
      <p:pic>
        <p:nvPicPr>
          <p:cNvPr id="6" name="圖片 5">
            <a:extLst>
              <a:ext uri="{FF2B5EF4-FFF2-40B4-BE49-F238E27FC236}">
                <a16:creationId xmlns:a16="http://schemas.microsoft.com/office/drawing/2014/main" id="{4F98ACB4-0060-0E8A-9F7F-B66E4C6F6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442" y="4491999"/>
            <a:ext cx="3944149" cy="1885435"/>
          </a:xfrm>
          <a:prstGeom prst="rect">
            <a:avLst/>
          </a:prstGeom>
        </p:spPr>
      </p:pic>
    </p:spTree>
    <p:extLst>
      <p:ext uri="{BB962C8B-B14F-4D97-AF65-F5344CB8AC3E}">
        <p14:creationId xmlns:p14="http://schemas.microsoft.com/office/powerpoint/2010/main" val="102004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橢圓 5">
            <a:extLst>
              <a:ext uri="{FF2B5EF4-FFF2-40B4-BE49-F238E27FC236}">
                <a16:creationId xmlns:a16="http://schemas.microsoft.com/office/drawing/2014/main" id="{E5F2F4B7-3C27-4796-9654-18585AB0D53E}"/>
              </a:ext>
            </a:extLst>
          </p:cNvPr>
          <p:cNvSpPr/>
          <p:nvPr/>
        </p:nvSpPr>
        <p:spPr>
          <a:xfrm>
            <a:off x="1200871" y="5013176"/>
            <a:ext cx="7272808" cy="864096"/>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HK" altLang="en-US"/>
          </a:p>
        </p:txBody>
      </p:sp>
      <p:sp>
        <p:nvSpPr>
          <p:cNvPr id="4" name="橢圓 3">
            <a:extLst>
              <a:ext uri="{FF2B5EF4-FFF2-40B4-BE49-F238E27FC236}">
                <a16:creationId xmlns:a16="http://schemas.microsoft.com/office/drawing/2014/main" id="{B366F2FB-B82A-4E08-A333-70E684CBE679}"/>
              </a:ext>
            </a:extLst>
          </p:cNvPr>
          <p:cNvSpPr/>
          <p:nvPr/>
        </p:nvSpPr>
        <p:spPr>
          <a:xfrm>
            <a:off x="1408757" y="2780928"/>
            <a:ext cx="7272808" cy="864096"/>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HK" altLang="en-US"/>
          </a:p>
        </p:txBody>
      </p:sp>
      <p:sp>
        <p:nvSpPr>
          <p:cNvPr id="2" name="Title 1"/>
          <p:cNvSpPr>
            <a:spLocks noGrp="1"/>
          </p:cNvSpPr>
          <p:nvPr>
            <p:ph type="title"/>
          </p:nvPr>
        </p:nvSpPr>
        <p:spPr/>
        <p:txBody>
          <a:bodyPr/>
          <a:lstStyle/>
          <a:p>
            <a:r>
              <a:rPr lang="en-US" dirty="0">
                <a:latin typeface="標楷體" panose="03000509000000000000" pitchFamily="65" charset="-120"/>
                <a:ea typeface="標楷體" panose="03000509000000000000" pitchFamily="65" charset="-120"/>
              </a:rPr>
              <a:t>《</a:t>
            </a:r>
            <a:r>
              <a:rPr lang="en-US" dirty="0" err="1">
                <a:latin typeface="標楷體" panose="03000509000000000000" pitchFamily="65" charset="-120"/>
                <a:ea typeface="標楷體" panose="03000509000000000000" pitchFamily="65" charset="-120"/>
              </a:rPr>
              <a:t>基本法》如何說</a:t>
            </a:r>
            <a:r>
              <a:rPr lang="en-US" dirty="0">
                <a:latin typeface="標楷體" panose="03000509000000000000" pitchFamily="65" charset="-120"/>
                <a:ea typeface="標楷體" panose="03000509000000000000" pitchFamily="65" charset="-120"/>
              </a:rPr>
              <a:t>？</a:t>
            </a:r>
          </a:p>
        </p:txBody>
      </p:sp>
      <p:sp>
        <p:nvSpPr>
          <p:cNvPr id="3" name="Text Placeholder 2"/>
          <p:cNvSpPr>
            <a:spLocks noGrp="1"/>
          </p:cNvSpPr>
          <p:nvPr>
            <p:ph type="body" orient="vert" idx="1"/>
          </p:nvPr>
        </p:nvSpPr>
        <p:spPr>
          <a:xfrm>
            <a:off x="1408757" y="1561801"/>
            <a:ext cx="7776864" cy="3811415"/>
          </a:xfrm>
        </p:spPr>
        <p:txBody>
          <a:bodyPr vert="horz"/>
          <a:lstStyle/>
          <a:p>
            <a:pPr marL="0" indent="0">
              <a:buNone/>
            </a:pPr>
            <a:r>
              <a:rPr lang="en-US" sz="2000" dirty="0" err="1">
                <a:latin typeface="標楷體" panose="03000509000000000000" pitchFamily="65" charset="-120"/>
                <a:ea typeface="標楷體" panose="03000509000000000000" pitchFamily="65" charset="-120"/>
                <a:cs typeface="新細明體" panose="02020500000000000000" pitchFamily="18" charset="-120"/>
              </a:rPr>
              <a:t>第一百三十六條</a:t>
            </a:r>
            <a:r>
              <a:rPr lang="en-US" sz="2000" dirty="0">
                <a:latin typeface="標楷體" panose="03000509000000000000" pitchFamily="65" charset="-120"/>
                <a:ea typeface="標楷體" panose="03000509000000000000" pitchFamily="65" charset="-120"/>
                <a:cs typeface="新細明體" panose="02020500000000000000" pitchFamily="18" charset="-120"/>
              </a:rPr>
              <a:t> 香港特別行政區政府在原有教育制度的基礎上，自行制定有關教育的發展和改進的政策，包括教育體制和管理、教學語言、經費分配、考試制度、學位制度和承認學歷等政策。</a:t>
            </a:r>
          </a:p>
          <a:p>
            <a:pPr marL="405765" indent="-405765">
              <a:lnSpc>
                <a:spcPct val="110000"/>
              </a:lnSpc>
              <a:buNone/>
            </a:pPr>
            <a:r>
              <a:rPr lang="en-US" sz="2000" dirty="0">
                <a:latin typeface="標楷體" panose="03000509000000000000" pitchFamily="65" charset="-120"/>
                <a:ea typeface="標楷體" panose="03000509000000000000" pitchFamily="65" charset="-120"/>
                <a:cs typeface="新細明體" panose="02020500000000000000" pitchFamily="18" charset="-120"/>
              </a:rPr>
              <a:t>  </a:t>
            </a:r>
          </a:p>
          <a:p>
            <a:pPr marL="405765" indent="-405765" algn="ctr">
              <a:lnSpc>
                <a:spcPct val="110000"/>
              </a:lnSpc>
              <a:buNone/>
            </a:pPr>
            <a:r>
              <a:rPr lang="en-US" sz="2000" dirty="0" err="1">
                <a:latin typeface="標楷體" panose="03000509000000000000" pitchFamily="65" charset="-120"/>
                <a:ea typeface="標楷體" panose="03000509000000000000" pitchFamily="65" charset="-120"/>
                <a:cs typeface="新細明體" panose="02020500000000000000" pitchFamily="18" charset="-120"/>
              </a:rPr>
              <a:t>社會團體和私人可依法在香港特別行政區興辦各種教育事業</a:t>
            </a:r>
            <a:r>
              <a:rPr lang="en-US" sz="2000" dirty="0">
                <a:latin typeface="標楷體" panose="03000509000000000000" pitchFamily="65" charset="-120"/>
                <a:ea typeface="標楷體" panose="03000509000000000000" pitchFamily="65" charset="-120"/>
                <a:cs typeface="新細明體" panose="02020500000000000000" pitchFamily="18" charset="-120"/>
              </a:rPr>
              <a:t>。</a:t>
            </a:r>
          </a:p>
          <a:p>
            <a:pPr>
              <a:lnSpc>
                <a:spcPct val="100000"/>
              </a:lnSpc>
              <a:spcBef>
                <a:spcPts val="900"/>
              </a:spcBef>
              <a:spcAft>
                <a:spcPts val="0"/>
              </a:spcAft>
            </a:pPr>
            <a:endParaRPr lang="en-US" sz="2000" dirty="0">
              <a:latin typeface="標楷體" panose="03000509000000000000" pitchFamily="65" charset="-120"/>
              <a:ea typeface="標楷體" panose="03000509000000000000" pitchFamily="65" charset="-120"/>
              <a:cs typeface="新細明體" panose="02020500000000000000" pitchFamily="18" charset="-120"/>
            </a:endParaRPr>
          </a:p>
          <a:p>
            <a:pPr marL="0" indent="0">
              <a:lnSpc>
                <a:spcPct val="100000"/>
              </a:lnSpc>
              <a:spcBef>
                <a:spcPts val="900"/>
              </a:spcBef>
              <a:spcAft>
                <a:spcPts val="0"/>
              </a:spcAft>
              <a:buNone/>
            </a:pPr>
            <a:r>
              <a:rPr lang="en-US" sz="2000" dirty="0" err="1">
                <a:latin typeface="標楷體" panose="03000509000000000000" pitchFamily="65" charset="-120"/>
                <a:ea typeface="標楷體" panose="03000509000000000000" pitchFamily="65" charset="-120"/>
                <a:cs typeface="新細明體" panose="02020500000000000000" pitchFamily="18" charset="-120"/>
              </a:rPr>
              <a:t>第一百三十七條</a:t>
            </a:r>
            <a:r>
              <a:rPr lang="en-US" sz="2000" dirty="0">
                <a:latin typeface="標楷體" panose="03000509000000000000" pitchFamily="65" charset="-120"/>
                <a:ea typeface="標楷體" panose="03000509000000000000" pitchFamily="65" charset="-120"/>
                <a:cs typeface="新細明體" panose="02020500000000000000" pitchFamily="18" charset="-120"/>
              </a:rPr>
              <a:t> 各類院校均可保留其自主性並享有學術自由，可繼續從香港特別行政區以外招聘教職員和選用教材。宗教組織所辦的學校可繼續提供宗教教育，包括開設宗教課程。</a:t>
            </a:r>
          </a:p>
          <a:p>
            <a:pPr marL="0" indent="0">
              <a:lnSpc>
                <a:spcPct val="100000"/>
              </a:lnSpc>
              <a:spcBef>
                <a:spcPts val="900"/>
              </a:spcBef>
              <a:spcAft>
                <a:spcPts val="0"/>
              </a:spcAft>
              <a:buNone/>
            </a:pPr>
            <a:r>
              <a:rPr lang="en-US" sz="2000" dirty="0">
                <a:latin typeface="標楷體" panose="03000509000000000000" pitchFamily="65" charset="-120"/>
                <a:ea typeface="標楷體" panose="03000509000000000000" pitchFamily="65" charset="-120"/>
                <a:cs typeface="新細明體" panose="02020500000000000000" pitchFamily="18" charset="-120"/>
              </a:rPr>
              <a:t>	</a:t>
            </a:r>
          </a:p>
          <a:p>
            <a:pPr marL="0" indent="0">
              <a:lnSpc>
                <a:spcPct val="100000"/>
              </a:lnSpc>
              <a:spcBef>
                <a:spcPts val="900"/>
              </a:spcBef>
              <a:spcAft>
                <a:spcPts val="0"/>
              </a:spcAft>
              <a:buNone/>
            </a:pPr>
            <a:r>
              <a:rPr lang="en-US" sz="2000" dirty="0">
                <a:latin typeface="標楷體" panose="03000509000000000000" pitchFamily="65" charset="-120"/>
                <a:ea typeface="標楷體" panose="03000509000000000000" pitchFamily="65" charset="-120"/>
                <a:cs typeface="新細明體" panose="02020500000000000000" pitchFamily="18" charset="-120"/>
              </a:rPr>
              <a:t>	</a:t>
            </a:r>
            <a:r>
              <a:rPr lang="en-US" sz="2000" dirty="0" err="1">
                <a:latin typeface="標楷體" panose="03000509000000000000" pitchFamily="65" charset="-120"/>
                <a:ea typeface="標楷體" panose="03000509000000000000" pitchFamily="65" charset="-120"/>
                <a:cs typeface="新細明體" panose="02020500000000000000" pitchFamily="18" charset="-120"/>
              </a:rPr>
              <a:t>學生享有選擇院校和在香港特別行政區以外求學的自由</a:t>
            </a:r>
            <a:r>
              <a:rPr lang="en-US" sz="2000" dirty="0">
                <a:latin typeface="標楷體" panose="03000509000000000000" pitchFamily="65" charset="-120"/>
                <a:ea typeface="標楷體" panose="03000509000000000000" pitchFamily="65" charset="-120"/>
                <a:cs typeface="新細明體" panose="02020500000000000000" pitchFamily="18" charset="-120"/>
              </a:rPr>
              <a:t>。</a:t>
            </a:r>
          </a:p>
        </p:txBody>
      </p:sp>
      <p:pic>
        <p:nvPicPr>
          <p:cNvPr id="1026" name="Picture 21">
            <a:extLst>
              <a:ext uri="{FF2B5EF4-FFF2-40B4-BE49-F238E27FC236}">
                <a16:creationId xmlns:a16="http://schemas.microsoft.com/office/drawing/2014/main" id="{1257ECC9-B42F-4739-8254-4BB24A511906}"/>
              </a:ext>
            </a:extLst>
          </p:cNvPr>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232" y="1556792"/>
            <a:ext cx="763477"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1">
            <a:extLst>
              <a:ext uri="{FF2B5EF4-FFF2-40B4-BE49-F238E27FC236}">
                <a16:creationId xmlns:a16="http://schemas.microsoft.com/office/drawing/2014/main" id="{8DB96F78-095F-48AB-9281-8CCA23A3261E}"/>
              </a:ext>
            </a:extLst>
          </p:cNvPr>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232" y="3957803"/>
            <a:ext cx="763477"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8">
            <a:extLst>
              <a:ext uri="{FF2B5EF4-FFF2-40B4-BE49-F238E27FC236}">
                <a16:creationId xmlns:a16="http://schemas.microsoft.com/office/drawing/2014/main" id="{886B98D3-8DA5-45F1-8AA0-BF937B0F8DA1}"/>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9</a:t>
            </a:r>
            <a:endParaRPr lang="zh-HK"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67" descr="frame2">
            <a:extLst>
              <a:ext uri="{FF2B5EF4-FFF2-40B4-BE49-F238E27FC236}">
                <a16:creationId xmlns:a16="http://schemas.microsoft.com/office/drawing/2014/main" id="{93A02ECC-3380-4A61-9465-58A2B985D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p:txBody>
          <a:bodyPr/>
          <a:lstStyle/>
          <a:p>
            <a:r>
              <a:rPr lang="en-US" dirty="0">
                <a:latin typeface="標楷體" panose="03000509000000000000" pitchFamily="65" charset="-120"/>
                <a:ea typeface="標楷體" panose="03000509000000000000" pitchFamily="65" charset="-120"/>
              </a:rPr>
              <a:t>《</a:t>
            </a:r>
            <a:r>
              <a:rPr lang="en-US" dirty="0" err="1">
                <a:latin typeface="標楷體" panose="03000509000000000000" pitchFamily="65" charset="-120"/>
                <a:ea typeface="標楷體" panose="03000509000000000000" pitchFamily="65" charset="-120"/>
              </a:rPr>
              <a:t>基本法》如何說</a:t>
            </a:r>
            <a:r>
              <a:rPr lang="en-US" dirty="0">
                <a:latin typeface="標楷體" panose="03000509000000000000" pitchFamily="65" charset="-120"/>
                <a:ea typeface="標楷體" panose="03000509000000000000" pitchFamily="65" charset="-120"/>
              </a:rPr>
              <a:t>？</a:t>
            </a:r>
          </a:p>
        </p:txBody>
      </p:sp>
      <p:sp>
        <p:nvSpPr>
          <p:cNvPr id="3" name="Text Placeholder 2"/>
          <p:cNvSpPr>
            <a:spLocks noGrp="1"/>
          </p:cNvSpPr>
          <p:nvPr>
            <p:ph type="body" orient="vert" idx="1"/>
          </p:nvPr>
        </p:nvSpPr>
        <p:spPr>
          <a:xfrm>
            <a:off x="683568" y="1554529"/>
            <a:ext cx="8229600" cy="5105164"/>
          </a:xfrm>
        </p:spPr>
        <p:txBody>
          <a:bodyPr vert="horz"/>
          <a:lstStyle/>
          <a:p>
            <a:pPr marL="0" indent="0">
              <a:buNone/>
            </a:pPr>
            <a:r>
              <a:rPr lang="en-US" sz="2800" dirty="0" err="1">
                <a:latin typeface="標楷體" panose="03000509000000000000" pitchFamily="65" charset="-120"/>
                <a:ea typeface="標楷體" panose="03000509000000000000" pitchFamily="65" charset="-120"/>
                <a:cs typeface="新細明體" panose="02020500000000000000" pitchFamily="18" charset="-120"/>
              </a:rPr>
              <a:t>你不用查考《基本法</a:t>
            </a:r>
            <a:r>
              <a:rPr lang="en-US" sz="2800" dirty="0">
                <a:latin typeface="標楷體" panose="03000509000000000000" pitchFamily="65" charset="-120"/>
                <a:ea typeface="標楷體" panose="03000509000000000000" pitchFamily="65" charset="-120"/>
                <a:cs typeface="新細明體" panose="02020500000000000000" pitchFamily="18" charset="-120"/>
              </a:rPr>
              <a:t>》，</a:t>
            </a:r>
            <a:r>
              <a:rPr lang="en-US" sz="2800" dirty="0" err="1">
                <a:latin typeface="標楷體" panose="03000509000000000000" pitchFamily="65" charset="-120"/>
                <a:ea typeface="標楷體" panose="03000509000000000000" pitchFamily="65" charset="-120"/>
                <a:cs typeface="新細明體" panose="02020500000000000000" pitchFamily="18" charset="-120"/>
              </a:rPr>
              <a:t>都應該知道上面三人所問的問題都是可以的</a:t>
            </a:r>
            <a:r>
              <a:rPr lang="en-US" sz="2800" dirty="0">
                <a:latin typeface="標楷體" panose="03000509000000000000" pitchFamily="65" charset="-120"/>
                <a:ea typeface="標楷體" panose="03000509000000000000" pitchFamily="65" charset="-120"/>
                <a:cs typeface="新細明體" panose="02020500000000000000" pitchFamily="18" charset="-120"/>
              </a:rPr>
              <a:t>。</a:t>
            </a:r>
          </a:p>
          <a:p>
            <a:pPr marL="0" indent="0">
              <a:buNone/>
            </a:pPr>
            <a:endParaRPr lang="en-US" sz="2800" dirty="0">
              <a:latin typeface="標楷體" panose="03000509000000000000" pitchFamily="65" charset="-120"/>
              <a:ea typeface="標楷體" panose="03000509000000000000" pitchFamily="65" charset="-120"/>
              <a:cs typeface="新細明體" panose="02020500000000000000" pitchFamily="18" charset="-120"/>
            </a:endParaRPr>
          </a:p>
          <a:p>
            <a:pPr marL="0" indent="0">
              <a:buNone/>
            </a:pPr>
            <a:r>
              <a:rPr lang="en-US" sz="2800" dirty="0" err="1">
                <a:latin typeface="標楷體" panose="03000509000000000000" pitchFamily="65" charset="-120"/>
                <a:ea typeface="標楷體" panose="03000509000000000000" pitchFamily="65" charset="-120"/>
                <a:cs typeface="新細明體" panose="02020500000000000000" pitchFamily="18" charset="-120"/>
              </a:rPr>
              <a:t>你認為他們三人在教育方面看重的是什麼</a:t>
            </a:r>
            <a:r>
              <a:rPr lang="en-US" sz="2800" dirty="0">
                <a:latin typeface="標楷體" panose="03000509000000000000" pitchFamily="65" charset="-120"/>
                <a:ea typeface="標楷體" panose="03000509000000000000" pitchFamily="65" charset="-120"/>
                <a:cs typeface="新細明體" panose="02020500000000000000" pitchFamily="18" charset="-120"/>
              </a:rPr>
              <a:t>？</a:t>
            </a:r>
          </a:p>
          <a:p>
            <a:pPr marL="0" indent="0">
              <a:buNone/>
            </a:pPr>
            <a:endParaRPr lang="en-US" sz="2800" dirty="0">
              <a:latin typeface="標楷體" panose="03000509000000000000" pitchFamily="65" charset="-120"/>
              <a:ea typeface="標楷體" panose="03000509000000000000" pitchFamily="65" charset="-120"/>
              <a:cs typeface="新細明體" panose="02020500000000000000" pitchFamily="18" charset="-120"/>
            </a:endParaRPr>
          </a:p>
          <a:p>
            <a:pPr marL="0" indent="0">
              <a:buNone/>
            </a:pPr>
            <a:r>
              <a:rPr lang="en-US" sz="2800" dirty="0" err="1">
                <a:latin typeface="標楷體" panose="03000509000000000000" pitchFamily="65" charset="-120"/>
                <a:ea typeface="標楷體" panose="03000509000000000000" pitchFamily="65" charset="-120"/>
                <a:cs typeface="新細明體" panose="02020500000000000000" pitchFamily="18" charset="-120"/>
              </a:rPr>
              <a:t>你會如何形容，在《基本法》的保障下，香港市民的教育和學習生活</a:t>
            </a:r>
            <a:r>
              <a:rPr lang="en-US" sz="2800" dirty="0">
                <a:latin typeface="標楷體" panose="03000509000000000000" pitchFamily="65" charset="-120"/>
                <a:ea typeface="標楷體" panose="03000509000000000000" pitchFamily="65" charset="-120"/>
                <a:cs typeface="新細明體" panose="02020500000000000000" pitchFamily="18" charset="-120"/>
              </a:rPr>
              <a:t>？</a:t>
            </a:r>
          </a:p>
          <a:p>
            <a:pPr marL="0" indent="0">
              <a:buNone/>
            </a:pPr>
            <a:endParaRPr lang="en-US" sz="2800" dirty="0">
              <a:latin typeface="標楷體" panose="03000509000000000000" pitchFamily="65" charset="-120"/>
              <a:ea typeface="標楷體" panose="03000509000000000000" pitchFamily="65" charset="-120"/>
              <a:cs typeface="新細明體" panose="02020500000000000000" pitchFamily="18" charset="-120"/>
            </a:endParaRPr>
          </a:p>
          <a:p>
            <a:pPr marL="0" indent="0">
              <a:buNone/>
            </a:pPr>
            <a:endParaRPr lang="en-US" sz="2800" dirty="0">
              <a:latin typeface="標楷體" panose="03000509000000000000" pitchFamily="65" charset="-120"/>
              <a:ea typeface="標楷體" panose="03000509000000000000" pitchFamily="65" charset="-120"/>
              <a:cs typeface="新細明體" panose="02020500000000000000" pitchFamily="18" charset="-120"/>
            </a:endParaRPr>
          </a:p>
        </p:txBody>
      </p:sp>
      <p:sp>
        <p:nvSpPr>
          <p:cNvPr id="7" name="文字方塊 8">
            <a:extLst>
              <a:ext uri="{FF2B5EF4-FFF2-40B4-BE49-F238E27FC236}">
                <a16:creationId xmlns:a16="http://schemas.microsoft.com/office/drawing/2014/main" id="{B49A4963-FED0-4021-A6A2-E6B153023452}"/>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10</a:t>
            </a:r>
            <a:endParaRPr lang="zh-HK" altLang="en-US" dirty="0">
              <a:latin typeface="標楷體" panose="03000509000000000000" pitchFamily="65" charset="-120"/>
              <a:ea typeface="標楷體" panose="03000509000000000000" pitchFamily="65" charset="-120"/>
            </a:endParaRPr>
          </a:p>
        </p:txBody>
      </p:sp>
      <p:cxnSp>
        <p:nvCxnSpPr>
          <p:cNvPr id="9" name="直線接點 8">
            <a:extLst>
              <a:ext uri="{FF2B5EF4-FFF2-40B4-BE49-F238E27FC236}">
                <a16:creationId xmlns:a16="http://schemas.microsoft.com/office/drawing/2014/main" id="{90C55F72-9DF3-40A7-B745-83BCCF138E89}"/>
              </a:ext>
            </a:extLst>
          </p:cNvPr>
          <p:cNvCxnSpPr/>
          <p:nvPr/>
        </p:nvCxnSpPr>
        <p:spPr>
          <a:xfrm>
            <a:off x="827584" y="4005064"/>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1" name="直線接點 10">
            <a:extLst>
              <a:ext uri="{FF2B5EF4-FFF2-40B4-BE49-F238E27FC236}">
                <a16:creationId xmlns:a16="http://schemas.microsoft.com/office/drawing/2014/main" id="{BA6F5219-DEA5-4777-B984-8D4E04454CA3}"/>
              </a:ext>
            </a:extLst>
          </p:cNvPr>
          <p:cNvCxnSpPr/>
          <p:nvPr/>
        </p:nvCxnSpPr>
        <p:spPr>
          <a:xfrm>
            <a:off x="827584" y="5445224"/>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2" name="直線接點 11">
            <a:extLst>
              <a:ext uri="{FF2B5EF4-FFF2-40B4-BE49-F238E27FC236}">
                <a16:creationId xmlns:a16="http://schemas.microsoft.com/office/drawing/2014/main" id="{8CC60337-EEB3-47F9-A9DD-2138243C3B33}"/>
              </a:ext>
            </a:extLst>
          </p:cNvPr>
          <p:cNvCxnSpPr/>
          <p:nvPr/>
        </p:nvCxnSpPr>
        <p:spPr>
          <a:xfrm>
            <a:off x="827584" y="6093296"/>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3743928" name="Group 1073743927"/>
          <p:cNvGrpSpPr/>
          <p:nvPr/>
        </p:nvGrpSpPr>
        <p:grpSpPr>
          <a:xfrm>
            <a:off x="319404" y="80011"/>
            <a:ext cx="8645083" cy="2876041"/>
            <a:chOff x="1810" y="43784"/>
            <a:chExt cx="9667" cy="2883"/>
          </a:xfrm>
        </p:grpSpPr>
        <p:pic>
          <p:nvPicPr>
            <p:cNvPr id="1073743363" name="Picture 1073743362" descr="活動1_logo"/>
            <p:cNvPicPr>
              <a:picLocks noChangeAspect="1"/>
            </p:cNvPicPr>
            <p:nvPr/>
          </p:nvPicPr>
          <p:blipFill>
            <a:blip r:embed="rId2"/>
            <a:stretch>
              <a:fillRect/>
            </a:stretch>
          </p:blipFill>
          <p:spPr>
            <a:xfrm>
              <a:off x="1810" y="43784"/>
              <a:ext cx="1700" cy="1577"/>
            </a:xfrm>
            <a:prstGeom prst="rect">
              <a:avLst/>
            </a:prstGeom>
            <a:noFill/>
            <a:ln w="9525">
              <a:noFill/>
            </a:ln>
          </p:spPr>
        </p:pic>
        <p:sp>
          <p:nvSpPr>
            <p:cNvPr id="1073743592" name="Text Box 1073743591"/>
            <p:cNvSpPr txBox="1"/>
            <p:nvPr/>
          </p:nvSpPr>
          <p:spPr>
            <a:xfrm>
              <a:off x="1810" y="45464"/>
              <a:ext cx="9667" cy="1203"/>
            </a:xfrm>
            <a:prstGeom prst="rect">
              <a:avLst/>
            </a:prstGeom>
            <a:noFill/>
            <a:ln w="9525">
              <a:noFill/>
            </a:ln>
          </p:spPr>
          <p:txBody>
            <a:bodyPr vert="horz" wrap="square" anchor="t">
              <a:spAutoFit/>
            </a:bodyPr>
            <a:lstStyle/>
            <a:p>
              <a:pPr algn="just"/>
              <a:r>
                <a:rPr lang="en-US" sz="2400" dirty="0">
                  <a:latin typeface="標楷體" panose="03000509000000000000" pitchFamily="65" charset="-120"/>
                  <a:ea typeface="標楷體" panose="03000509000000000000" pitchFamily="65" charset="-120"/>
                </a:rPr>
                <a:t>請分為4人一組，先查看上面所列出的價值觀，然後仔細閱讀下面《基本法》條文及處境，一起討論並將那些它們相關的價值觀，填在右面空格上。</a:t>
              </a:r>
              <a:endParaRPr lang="en-US" dirty="0">
                <a:latin typeface="標楷體" panose="03000509000000000000" pitchFamily="65" charset="-120"/>
                <a:ea typeface="標楷體" panose="03000509000000000000" pitchFamily="65" charset="-120"/>
              </a:endParaRPr>
            </a:p>
          </p:txBody>
        </p:sp>
      </p:grpSp>
      <p:sp>
        <p:nvSpPr>
          <p:cNvPr id="1073743098" name="Text Box 1073743097"/>
          <p:cNvSpPr txBox="1"/>
          <p:nvPr/>
        </p:nvSpPr>
        <p:spPr>
          <a:xfrm>
            <a:off x="2219325" y="154940"/>
            <a:ext cx="6102985" cy="1377315"/>
          </a:xfrm>
          <a:prstGeom prst="rect">
            <a:avLst/>
          </a:prstGeom>
          <a:solidFill>
            <a:srgbClr val="FFFFFF"/>
          </a:solidFill>
          <a:ln w="9525" cap="flat" cmpd="sng">
            <a:solidFill>
              <a:srgbClr val="000000"/>
            </a:solidFill>
            <a:prstDash val="solid"/>
            <a:miter/>
            <a:headEnd type="none" w="med" len="med"/>
            <a:tailEnd type="none" w="med" len="med"/>
          </a:ln>
        </p:spPr>
        <p:txBody>
          <a:bodyPr vert="horz" wrap="square" anchor="t"/>
          <a:lstStyle/>
          <a:p>
            <a:r>
              <a:rPr lang="en-US" sz="2800" dirty="0" err="1">
                <a:latin typeface="標楷體" panose="03000509000000000000" pitchFamily="65" charset="-120"/>
                <a:ea typeface="標楷體" panose="03000509000000000000" pitchFamily="65" charset="-120"/>
              </a:rPr>
              <a:t>價值觀：堅毅、公平、尊重、公義、多元化、承擔精神、關愛、誠信、法治，共同福祉、其他（請建議</a:t>
            </a:r>
            <a:r>
              <a:rPr lang="en-US" sz="2800" dirty="0">
                <a:latin typeface="標楷體" panose="03000509000000000000" pitchFamily="65" charset="-120"/>
                <a:ea typeface="標楷體" panose="03000509000000000000" pitchFamily="65" charset="-120"/>
              </a:rPr>
              <a:t>）</a:t>
            </a:r>
            <a:endParaRPr lang="en-US" dirty="0">
              <a:latin typeface="標楷體" panose="03000509000000000000" pitchFamily="65" charset="-120"/>
              <a:ea typeface="標楷體" panose="03000509000000000000" pitchFamily="65" charset="-120"/>
            </a:endParaRPr>
          </a:p>
          <a:p>
            <a:endParaRPr lang="en-US" dirty="0"/>
          </a:p>
        </p:txBody>
      </p:sp>
      <p:graphicFrame>
        <p:nvGraphicFramePr>
          <p:cNvPr id="3" name="表格 3">
            <a:extLst>
              <a:ext uri="{FF2B5EF4-FFF2-40B4-BE49-F238E27FC236}">
                <a16:creationId xmlns:a16="http://schemas.microsoft.com/office/drawing/2014/main" id="{2D0D4A71-248D-4C59-9CD2-F127A41FFD6D}"/>
              </a:ext>
            </a:extLst>
          </p:cNvPr>
          <p:cNvGraphicFramePr>
            <a:graphicFrameLocks noGrp="1"/>
          </p:cNvGraphicFramePr>
          <p:nvPr>
            <p:extLst>
              <p:ext uri="{D42A27DB-BD31-4B8C-83A1-F6EECF244321}">
                <p14:modId xmlns:p14="http://schemas.microsoft.com/office/powerpoint/2010/main" val="352628810"/>
              </p:ext>
            </p:extLst>
          </p:nvPr>
        </p:nvGraphicFramePr>
        <p:xfrm>
          <a:off x="175389" y="3058804"/>
          <a:ext cx="8645083" cy="3394530"/>
        </p:xfrm>
        <a:graphic>
          <a:graphicData uri="http://schemas.openxmlformats.org/drawingml/2006/table">
            <a:tbl>
              <a:tblPr firstRow="1" bandRow="1">
                <a:tableStyleId>{5C22544A-7EE6-4342-B048-85BDC9FD1C3A}</a:tableStyleId>
              </a:tblPr>
              <a:tblGrid>
                <a:gridCol w="6340827">
                  <a:extLst>
                    <a:ext uri="{9D8B030D-6E8A-4147-A177-3AD203B41FA5}">
                      <a16:colId xmlns:a16="http://schemas.microsoft.com/office/drawing/2014/main" val="2420885546"/>
                    </a:ext>
                  </a:extLst>
                </a:gridCol>
                <a:gridCol w="2304256">
                  <a:extLst>
                    <a:ext uri="{9D8B030D-6E8A-4147-A177-3AD203B41FA5}">
                      <a16:colId xmlns:a16="http://schemas.microsoft.com/office/drawing/2014/main" val="2747554832"/>
                    </a:ext>
                  </a:extLst>
                </a:gridCol>
              </a:tblGrid>
              <a:tr h="678906">
                <a:tc>
                  <a:txBody>
                    <a:bodyPr/>
                    <a:lstStyle/>
                    <a:p>
                      <a:pPr algn="ctr"/>
                      <a:r>
                        <a:rPr lang="zh-TW" sz="1800" kern="100" dirty="0">
                          <a:effectLst/>
                          <a:latin typeface="Times New Roman" panose="02020603050405020304" pitchFamily="18" charset="0"/>
                          <a:ea typeface="標楷體" panose="03000509000000000000" pitchFamily="65" charset="-120"/>
                        </a:rPr>
                        <a:t>《基本法》條文節錄或處境</a:t>
                      </a:r>
                      <a:endParaRPr lang="en-US" altLang="zh-TW" sz="1800" kern="100" dirty="0">
                        <a:effectLst/>
                        <a:latin typeface="Times New Roman" panose="02020603050405020304" pitchFamily="18" charset="0"/>
                        <a:ea typeface="標楷體" panose="03000509000000000000" pitchFamily="65" charset="-120"/>
                      </a:endParaRPr>
                    </a:p>
                  </a:txBody>
                  <a:tcPr marL="68580" marR="68580" marT="0" marB="0" anchor="ctr">
                    <a:solidFill>
                      <a:srgbClr val="00B050"/>
                    </a:solidFill>
                  </a:tcPr>
                </a:tc>
                <a:tc>
                  <a:txBody>
                    <a:bodyPr/>
                    <a:lstStyle/>
                    <a:p>
                      <a:pPr algn="ctr"/>
                      <a:r>
                        <a:rPr lang="zh-TW" sz="1800" kern="100" dirty="0">
                          <a:effectLst/>
                          <a:latin typeface="Times New Roman" panose="02020603050405020304" pitchFamily="18" charset="0"/>
                          <a:ea typeface="標楷體" panose="03000509000000000000" pitchFamily="65" charset="-120"/>
                        </a:rPr>
                        <a:t>相關價值觀</a:t>
                      </a:r>
                      <a:endParaRPr lang="zh-TW" sz="1800" kern="100" dirty="0">
                        <a:effectLst/>
                        <a:latin typeface="Times New Roman" panose="02020603050405020304" pitchFamily="18" charset="0"/>
                        <a:ea typeface="SimSun" panose="02010600030101010101" pitchFamily="2" charset="-122"/>
                      </a:endParaRPr>
                    </a:p>
                  </a:txBody>
                  <a:tcPr marL="68580" marR="68580" marT="0" marB="0" anchor="ctr">
                    <a:solidFill>
                      <a:srgbClr val="00B050"/>
                    </a:solidFill>
                  </a:tcPr>
                </a:tc>
                <a:extLst>
                  <a:ext uri="{0D108BD9-81ED-4DB2-BD59-A6C34878D82A}">
                    <a16:rowId xmlns:a16="http://schemas.microsoft.com/office/drawing/2014/main" val="344409510"/>
                  </a:ext>
                </a:extLst>
              </a:tr>
              <a:tr h="678906">
                <a:tc>
                  <a:txBody>
                    <a:bodyPr/>
                    <a:lstStyle/>
                    <a:p>
                      <a:pPr algn="l"/>
                      <a:r>
                        <a:rPr lang="zh-TW" sz="1800" kern="100" dirty="0">
                          <a:solidFill>
                            <a:srgbClr val="000000"/>
                          </a:solidFill>
                          <a:effectLst/>
                          <a:latin typeface="Times New Roman" panose="02020603050405020304" pitchFamily="18" charset="0"/>
                          <a:ea typeface="標楷體" panose="03000509000000000000" pitchFamily="65" charset="-120"/>
                        </a:rPr>
                        <a:t>第</a:t>
                      </a:r>
                      <a:r>
                        <a:rPr lang="en-US" sz="1800" kern="100" dirty="0">
                          <a:solidFill>
                            <a:srgbClr val="000000"/>
                          </a:solidFill>
                          <a:effectLst/>
                          <a:latin typeface="Times New Roman" panose="02020603050405020304" pitchFamily="18" charset="0"/>
                          <a:ea typeface="標楷體" panose="03000509000000000000" pitchFamily="65" charset="-120"/>
                        </a:rPr>
                        <a:t>139</a:t>
                      </a:r>
                      <a:r>
                        <a:rPr lang="zh-TW" sz="1800" kern="100" dirty="0">
                          <a:solidFill>
                            <a:srgbClr val="000000"/>
                          </a:solidFill>
                          <a:effectLst/>
                          <a:latin typeface="Times New Roman" panose="02020603050405020304" pitchFamily="18" charset="0"/>
                          <a:ea typeface="標楷體" panose="03000509000000000000" pitchFamily="65" charset="-120"/>
                        </a:rPr>
                        <a:t>條 香港特別行政區政府自行制定科學技術政策，以法律保護科學技術的研究成果、專利和發明創造。</a:t>
                      </a:r>
                      <a:endParaRPr lang="zh-TW" sz="1800" kern="100" dirty="0">
                        <a:effectLst/>
                        <a:latin typeface="Times New Roman" panose="02020603050405020304" pitchFamily="18" charset="0"/>
                        <a:ea typeface="SimSun" panose="02010600030101010101" pitchFamily="2" charset="-122"/>
                      </a:endParaRPr>
                    </a:p>
                  </a:txBody>
                  <a:tcPr marL="68580" marR="68580" marT="0" marB="0"/>
                </a:tc>
                <a:tc>
                  <a:txBody>
                    <a:bodyPr/>
                    <a:lstStyle/>
                    <a:p>
                      <a:pPr algn="l"/>
                      <a:endParaRPr lang="zh-TW" sz="1800" i="1" kern="1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3610109711"/>
                  </a:ext>
                </a:extLst>
              </a:tr>
              <a:tr h="678906">
                <a:tc>
                  <a:txBody>
                    <a:bodyPr/>
                    <a:lstStyle/>
                    <a:p>
                      <a:pPr algn="l"/>
                      <a:r>
                        <a:rPr lang="zh-TW" sz="1800" kern="100" dirty="0">
                          <a:solidFill>
                            <a:srgbClr val="000000"/>
                          </a:solidFill>
                          <a:effectLst/>
                          <a:latin typeface="Times New Roman" panose="02020603050405020304" pitchFamily="18" charset="0"/>
                          <a:ea typeface="標楷體" panose="03000509000000000000" pitchFamily="65" charset="-120"/>
                        </a:rPr>
                        <a:t>第</a:t>
                      </a:r>
                      <a:r>
                        <a:rPr lang="en-US" sz="1800" kern="100" dirty="0">
                          <a:solidFill>
                            <a:srgbClr val="000000"/>
                          </a:solidFill>
                          <a:effectLst/>
                          <a:latin typeface="Times New Roman" panose="02020603050405020304" pitchFamily="18" charset="0"/>
                          <a:ea typeface="標楷體" panose="03000509000000000000" pitchFamily="65" charset="-120"/>
                        </a:rPr>
                        <a:t>140</a:t>
                      </a:r>
                      <a:r>
                        <a:rPr lang="zh-TW" sz="1800" kern="100" dirty="0">
                          <a:solidFill>
                            <a:srgbClr val="000000"/>
                          </a:solidFill>
                          <a:effectLst/>
                          <a:latin typeface="Times New Roman" panose="02020603050405020304" pitchFamily="18" charset="0"/>
                          <a:ea typeface="標楷體" panose="03000509000000000000" pitchFamily="65" charset="-120"/>
                        </a:rPr>
                        <a:t>條 香港特別行政區政府自行制定文化政策，以法律保護作者在文學藝術創作中所獲得的成果和合法權益。</a:t>
                      </a:r>
                      <a:endParaRPr lang="zh-TW" sz="1800" kern="100" dirty="0">
                        <a:effectLst/>
                        <a:latin typeface="Times New Roman" panose="02020603050405020304" pitchFamily="18" charset="0"/>
                        <a:ea typeface="SimSun" panose="02010600030101010101" pitchFamily="2" charset="-122"/>
                      </a:endParaRPr>
                    </a:p>
                  </a:txBody>
                  <a:tcPr marL="68580" marR="68580" marT="0" marB="0"/>
                </a:tc>
                <a:tc>
                  <a:txBody>
                    <a:bodyPr/>
                    <a:lstStyle/>
                    <a:p>
                      <a:pPr algn="l"/>
                      <a:endParaRPr lang="zh-TW" sz="1800" i="1" kern="1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2394427959"/>
                  </a:ext>
                </a:extLst>
              </a:tr>
              <a:tr h="678906">
                <a:tc>
                  <a:txBody>
                    <a:bodyPr/>
                    <a:lstStyle/>
                    <a:p>
                      <a:pPr algn="l"/>
                      <a:r>
                        <a:rPr lang="zh-TW" sz="1800" kern="100" dirty="0">
                          <a:effectLst/>
                          <a:latin typeface="Times New Roman" panose="02020603050405020304" pitchFamily="18" charset="0"/>
                          <a:ea typeface="標楷體" panose="03000509000000000000" pitchFamily="65" charset="-120"/>
                        </a:rPr>
                        <a:t>處境</a:t>
                      </a:r>
                      <a:r>
                        <a:rPr lang="en-US" sz="1800" kern="100" dirty="0">
                          <a:effectLst/>
                          <a:latin typeface="Times New Roman" panose="02020603050405020304" pitchFamily="18" charset="0"/>
                          <a:ea typeface="標楷體" panose="03000509000000000000" pitchFamily="65" charset="-120"/>
                        </a:rPr>
                        <a:t>A</a:t>
                      </a:r>
                      <a:r>
                        <a:rPr lang="zh-TW" sz="1800" kern="100" dirty="0">
                          <a:effectLst/>
                          <a:latin typeface="Times New Roman" panose="02020603050405020304" pitchFamily="18" charset="0"/>
                          <a:ea typeface="標楷體" panose="03000509000000000000" pitchFamily="65" charset="-120"/>
                        </a:rPr>
                        <a:t>：數學考試期間，班中數學成績最好的同學就坐在你前面。他很快做完就上廁所去了，試題的答案就在面前，看不看？</a:t>
                      </a:r>
                      <a:endParaRPr lang="en-US" altLang="zh-TW" sz="1800" kern="100" dirty="0">
                        <a:effectLst/>
                        <a:latin typeface="Times New Roman" panose="02020603050405020304" pitchFamily="18" charset="0"/>
                        <a:ea typeface="標楷體" panose="03000509000000000000" pitchFamily="65" charset="-120"/>
                      </a:endParaRPr>
                    </a:p>
                  </a:txBody>
                  <a:tcPr marL="68580" marR="68580" marT="0" marB="0"/>
                </a:tc>
                <a:tc>
                  <a:txBody>
                    <a:bodyPr/>
                    <a:lstStyle/>
                    <a:p>
                      <a:pPr algn="l"/>
                      <a:endParaRPr lang="zh-TW" sz="1800" i="1" kern="1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492361489"/>
                  </a:ext>
                </a:extLst>
              </a:tr>
              <a:tr h="678906">
                <a:tc>
                  <a:txBody>
                    <a:bodyPr/>
                    <a:lstStyle/>
                    <a:p>
                      <a:pPr algn="l"/>
                      <a:r>
                        <a:rPr lang="zh-TW" sz="1800" kern="100" dirty="0">
                          <a:effectLst/>
                          <a:latin typeface="Times New Roman" panose="02020603050405020304" pitchFamily="18" charset="0"/>
                          <a:ea typeface="標楷體" panose="03000509000000000000" pitchFamily="65" charset="-120"/>
                        </a:rPr>
                        <a:t>處境</a:t>
                      </a:r>
                      <a:r>
                        <a:rPr lang="en-US" sz="1800" kern="100" dirty="0">
                          <a:effectLst/>
                          <a:latin typeface="Times New Roman" panose="02020603050405020304" pitchFamily="18" charset="0"/>
                          <a:ea typeface="標楷體" panose="03000509000000000000" pitchFamily="65" charset="-120"/>
                        </a:rPr>
                        <a:t>B</a:t>
                      </a:r>
                      <a:r>
                        <a:rPr lang="zh-TW" sz="1800" kern="100" dirty="0">
                          <a:effectLst/>
                          <a:latin typeface="Times New Roman" panose="02020603050405020304" pitchFamily="18" charset="0"/>
                          <a:ea typeface="標楷體" panose="03000509000000000000" pitchFamily="65" charset="-120"/>
                        </a:rPr>
                        <a:t>：百多頁的教科書動不動也要百多元，影印全書便宜得多，為何學校禁止學生在課堂上用影印書？</a:t>
                      </a:r>
                      <a:endParaRPr lang="zh-TW" sz="1800" kern="100" dirty="0">
                        <a:effectLst/>
                        <a:latin typeface="Times New Roman" panose="02020603050405020304" pitchFamily="18" charset="0"/>
                        <a:ea typeface="SimSun" panose="02010600030101010101" pitchFamily="2" charset="-122"/>
                      </a:endParaRPr>
                    </a:p>
                  </a:txBody>
                  <a:tcPr marL="68580" marR="68580" marT="0" marB="0"/>
                </a:tc>
                <a:tc>
                  <a:txBody>
                    <a:bodyPr/>
                    <a:lstStyle/>
                    <a:p>
                      <a:pPr algn="l"/>
                      <a:endParaRPr lang="zh-TW" sz="1800" i="1" kern="1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2360409755"/>
                  </a:ext>
                </a:extLst>
              </a:tr>
            </a:tbl>
          </a:graphicData>
        </a:graphic>
      </p:graphicFrame>
      <p:sp>
        <p:nvSpPr>
          <p:cNvPr id="7" name="文字方塊 8">
            <a:extLst>
              <a:ext uri="{FF2B5EF4-FFF2-40B4-BE49-F238E27FC236}">
                <a16:creationId xmlns:a16="http://schemas.microsoft.com/office/drawing/2014/main" id="{39727747-EC71-43BB-A441-C016EA605BD0}"/>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11</a:t>
            </a:r>
            <a:endParaRPr lang="zh-HK"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73743928"/>
                                        </p:tgtEl>
                                        <p:attrNameLst>
                                          <p:attrName>style.visibility</p:attrName>
                                        </p:attrNameLst>
                                      </p:cBhvr>
                                      <p:to>
                                        <p:strVal val="visible"/>
                                      </p:to>
                                    </p:set>
                                    <p:animEffect transition="in" filter="dissolve">
                                      <p:cBhvr>
                                        <p:cTn id="7" dur="500"/>
                                        <p:tgtEl>
                                          <p:spTgt spid="10737439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3743098"/>
                                        </p:tgtEl>
                                        <p:attrNameLst>
                                          <p:attrName>style.visibility</p:attrName>
                                        </p:attrNameLst>
                                      </p:cBhvr>
                                      <p:to>
                                        <p:strVal val="visible"/>
                                      </p:to>
                                    </p:set>
                                    <p:animEffect transition="in" filter="fade">
                                      <p:cBhvr>
                                        <p:cTn id="12" dur="500"/>
                                        <p:tgtEl>
                                          <p:spTgt spid="1073743098"/>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74309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3BD244-FBD1-4B80-AEEB-1B6D0F3B2290}"/>
              </a:ext>
            </a:extLst>
          </p:cNvPr>
          <p:cNvSpPr>
            <a:spLocks noGrp="1"/>
          </p:cNvSpPr>
          <p:nvPr>
            <p:ph type="title"/>
          </p:nvPr>
        </p:nvSpPr>
        <p:spPr/>
        <p:txBody>
          <a:bodyPr/>
          <a:lstStyle/>
          <a:p>
            <a:endParaRPr lang="zh-HK" altLang="en-US" dirty="0"/>
          </a:p>
        </p:txBody>
      </p:sp>
      <p:sp>
        <p:nvSpPr>
          <p:cNvPr id="4" name="文字方塊 3">
            <a:extLst>
              <a:ext uri="{FF2B5EF4-FFF2-40B4-BE49-F238E27FC236}">
                <a16:creationId xmlns:a16="http://schemas.microsoft.com/office/drawing/2014/main" id="{F563C6D4-4AA6-4734-8F90-437744743785}"/>
              </a:ext>
            </a:extLst>
          </p:cNvPr>
          <p:cNvSpPr txBox="1"/>
          <p:nvPr/>
        </p:nvSpPr>
        <p:spPr>
          <a:xfrm>
            <a:off x="457200" y="1844824"/>
            <a:ext cx="8229600" cy="1384995"/>
          </a:xfrm>
          <a:prstGeom prst="rect">
            <a:avLst/>
          </a:prstGeom>
          <a:noFill/>
        </p:spPr>
        <p:txBody>
          <a:bodyPr wrap="square" rtlCol="0">
            <a:spAutoFit/>
          </a:bodyPr>
          <a:lstStyle/>
          <a:p>
            <a:r>
              <a:rPr lang="zh-TW" altLang="zh-HK" sz="2400" kern="100" dirty="0">
                <a:effectLst/>
                <a:latin typeface="Times New Roman" panose="02020603050405020304" pitchFamily="18" charset="0"/>
                <a:ea typeface="標楷體" panose="03000509000000000000" pitchFamily="65" charset="-120"/>
                <a:cs typeface="Times New Roman" panose="02020603050405020304" pitchFamily="18" charset="0"/>
              </a:rPr>
              <a:t>為何小組同意該條文或處境能反映你們寫下的價值觀？試擇其一在下面解釋</a:t>
            </a:r>
            <a:endPar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HK" kern="100" dirty="0">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p>
        </p:txBody>
      </p:sp>
      <p:sp>
        <p:nvSpPr>
          <p:cNvPr id="7" name="文字方塊 6">
            <a:extLst>
              <a:ext uri="{FF2B5EF4-FFF2-40B4-BE49-F238E27FC236}">
                <a16:creationId xmlns:a16="http://schemas.microsoft.com/office/drawing/2014/main" id="{CF2D9DAC-0D5A-463C-9E16-1B83299B61B7}"/>
              </a:ext>
            </a:extLst>
          </p:cNvPr>
          <p:cNvSpPr txBox="1"/>
          <p:nvPr/>
        </p:nvSpPr>
        <p:spPr>
          <a:xfrm>
            <a:off x="421196" y="4237931"/>
            <a:ext cx="8229600" cy="1107996"/>
          </a:xfrm>
          <a:prstGeom prst="rect">
            <a:avLst/>
          </a:prstGeom>
          <a:noFill/>
        </p:spPr>
        <p:txBody>
          <a:bodyPr wrap="square" rtlCol="0">
            <a:spAutoFit/>
          </a:bodyPr>
          <a:lstStyle/>
          <a:p>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人在不同的處境，所關注的價值觀也會有優先或次要的考慮。試選處境</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或</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，再和同學分享你考慮的先後次序。</a:t>
            </a:r>
            <a:endParaRPr lang="en-US" altLang="zh-HK" kern="100" dirty="0">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p>
        </p:txBody>
      </p:sp>
      <p:pic>
        <p:nvPicPr>
          <p:cNvPr id="10" name="Picture 1073743362" descr="活動1_logo">
            <a:extLst>
              <a:ext uri="{FF2B5EF4-FFF2-40B4-BE49-F238E27FC236}">
                <a16:creationId xmlns:a16="http://schemas.microsoft.com/office/drawing/2014/main" id="{531063A8-B357-49C4-8B76-1A105E4AAD72}"/>
              </a:ext>
            </a:extLst>
          </p:cNvPr>
          <p:cNvPicPr>
            <a:picLocks noChangeAspect="1"/>
          </p:cNvPicPr>
          <p:nvPr/>
        </p:nvPicPr>
        <p:blipFill>
          <a:blip r:embed="rId2"/>
          <a:stretch>
            <a:fillRect/>
          </a:stretch>
        </p:blipFill>
        <p:spPr>
          <a:xfrm>
            <a:off x="385662" y="206226"/>
            <a:ext cx="1520290" cy="1573193"/>
          </a:xfrm>
          <a:prstGeom prst="rect">
            <a:avLst/>
          </a:prstGeom>
          <a:noFill/>
          <a:ln w="9525">
            <a:noFill/>
          </a:ln>
        </p:spPr>
      </p:pic>
      <p:sp>
        <p:nvSpPr>
          <p:cNvPr id="9" name="文字方塊 8">
            <a:extLst>
              <a:ext uri="{FF2B5EF4-FFF2-40B4-BE49-F238E27FC236}">
                <a16:creationId xmlns:a16="http://schemas.microsoft.com/office/drawing/2014/main" id="{1290871A-A8BA-41D5-BCB4-66247C99C72D}"/>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12</a:t>
            </a:r>
            <a:endParaRPr lang="zh-HK" altLang="en-US" dirty="0">
              <a:latin typeface="標楷體" panose="03000509000000000000" pitchFamily="65" charset="-120"/>
              <a:ea typeface="標楷體" panose="03000509000000000000" pitchFamily="65" charset="-120"/>
            </a:endParaRPr>
          </a:p>
        </p:txBody>
      </p:sp>
      <p:cxnSp>
        <p:nvCxnSpPr>
          <p:cNvPr id="11" name="直線接點 10">
            <a:extLst>
              <a:ext uri="{FF2B5EF4-FFF2-40B4-BE49-F238E27FC236}">
                <a16:creationId xmlns:a16="http://schemas.microsoft.com/office/drawing/2014/main" id="{2E00127A-4E98-4FDF-9C49-1CFB3671DA41}"/>
              </a:ext>
            </a:extLst>
          </p:cNvPr>
          <p:cNvCxnSpPr/>
          <p:nvPr/>
        </p:nvCxnSpPr>
        <p:spPr>
          <a:xfrm>
            <a:off x="899592" y="3140968"/>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2" name="直線接點 11">
            <a:extLst>
              <a:ext uri="{FF2B5EF4-FFF2-40B4-BE49-F238E27FC236}">
                <a16:creationId xmlns:a16="http://schemas.microsoft.com/office/drawing/2014/main" id="{D948486B-306C-4C77-8764-2A03A75BA383}"/>
              </a:ext>
            </a:extLst>
          </p:cNvPr>
          <p:cNvCxnSpPr/>
          <p:nvPr/>
        </p:nvCxnSpPr>
        <p:spPr>
          <a:xfrm>
            <a:off x="930294" y="3861048"/>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3" name="直線接點 12">
            <a:extLst>
              <a:ext uri="{FF2B5EF4-FFF2-40B4-BE49-F238E27FC236}">
                <a16:creationId xmlns:a16="http://schemas.microsoft.com/office/drawing/2014/main" id="{D7F30EE2-312E-4FF4-80B3-295AACD5AEE9}"/>
              </a:ext>
            </a:extLst>
          </p:cNvPr>
          <p:cNvCxnSpPr/>
          <p:nvPr/>
        </p:nvCxnSpPr>
        <p:spPr>
          <a:xfrm>
            <a:off x="930294" y="5589240"/>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4" name="直線接點 13">
            <a:extLst>
              <a:ext uri="{FF2B5EF4-FFF2-40B4-BE49-F238E27FC236}">
                <a16:creationId xmlns:a16="http://schemas.microsoft.com/office/drawing/2014/main" id="{998B07C0-3E24-4797-8F55-41899EBFC531}"/>
              </a:ext>
            </a:extLst>
          </p:cNvPr>
          <p:cNvCxnSpPr/>
          <p:nvPr/>
        </p:nvCxnSpPr>
        <p:spPr>
          <a:xfrm>
            <a:off x="930294" y="6309320"/>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9574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8749566C-65C0-4BEF-BE7D-A1BE24532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278" y="2348880"/>
            <a:ext cx="6977808" cy="3729518"/>
          </a:xfrm>
          <a:prstGeom prst="rect">
            <a:avLst/>
          </a:prstGeom>
        </p:spPr>
      </p:pic>
      <p:sp>
        <p:nvSpPr>
          <p:cNvPr id="8" name="文字方塊 7">
            <a:extLst>
              <a:ext uri="{FF2B5EF4-FFF2-40B4-BE49-F238E27FC236}">
                <a16:creationId xmlns:a16="http://schemas.microsoft.com/office/drawing/2014/main" id="{7B5A9723-C7F1-43D0-87D7-15B896577CD9}"/>
              </a:ext>
            </a:extLst>
          </p:cNvPr>
          <p:cNvSpPr txBox="1"/>
          <p:nvPr/>
        </p:nvSpPr>
        <p:spPr>
          <a:xfrm>
            <a:off x="1139381" y="548680"/>
            <a:ext cx="7098059" cy="461665"/>
          </a:xfrm>
          <a:prstGeom prst="rect">
            <a:avLst/>
          </a:prstGeom>
          <a:noFill/>
        </p:spPr>
        <p:txBody>
          <a:bodyPr wrap="square" rtlCol="0">
            <a:spAutoFit/>
          </a:bodyPr>
          <a:lstStyle/>
          <a:p>
            <a:r>
              <a:rPr lang="zh-TW" altLang="zh-HK" sz="2400" kern="100" dirty="0">
                <a:effectLst/>
                <a:latin typeface="標楷體" panose="03000509000000000000" pitchFamily="65" charset="-120"/>
                <a:ea typeface="標楷體" panose="03000509000000000000" pitchFamily="65" charset="-120"/>
              </a:rPr>
              <a:t>第一百四十一條</a:t>
            </a:r>
          </a:p>
        </p:txBody>
      </p:sp>
      <p:sp>
        <p:nvSpPr>
          <p:cNvPr id="4" name="文字方塊 8">
            <a:extLst>
              <a:ext uri="{FF2B5EF4-FFF2-40B4-BE49-F238E27FC236}">
                <a16:creationId xmlns:a16="http://schemas.microsoft.com/office/drawing/2014/main" id="{4A86331A-D32C-4059-BE43-861D78FF8C06}"/>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13</a:t>
            </a:r>
            <a:endParaRPr lang="zh-HK" altLang="en-US"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FF543E17-EFD2-96D5-3BAD-0464E2EE2ACD}"/>
              </a:ext>
            </a:extLst>
          </p:cNvPr>
          <p:cNvSpPr txBox="1"/>
          <p:nvPr/>
        </p:nvSpPr>
        <p:spPr>
          <a:xfrm>
            <a:off x="1844094" y="1125614"/>
            <a:ext cx="5688632" cy="1107996"/>
          </a:xfrm>
          <a:prstGeom prst="rect">
            <a:avLst/>
          </a:prstGeom>
          <a:noFill/>
        </p:spPr>
        <p:txBody>
          <a:bodyPr wrap="square">
            <a:spAutoFit/>
          </a:bodyPr>
          <a:lstStyle/>
          <a:p>
            <a:r>
              <a:rPr lang="zh-TW" altLang="zh-HK" sz="2200" kern="100" dirty="0">
                <a:effectLst/>
                <a:latin typeface="標楷體" panose="03000509000000000000" pitchFamily="65" charset="-120"/>
                <a:ea typeface="標楷體" panose="03000509000000000000" pitchFamily="65" charset="-120"/>
              </a:rPr>
              <a:t>香港特別行政區政府不限制宗教信仰自由，不干預宗教組織的內部事務，不限制與香港特別行政區法律沒有抵觸的宗教活動。</a:t>
            </a:r>
            <a:endParaRPr lang="zh-TW" altLang="en-US" sz="2200" dirty="0"/>
          </a:p>
        </p:txBody>
      </p:sp>
    </p:spTree>
    <p:extLst>
      <p:ext uri="{BB962C8B-B14F-4D97-AF65-F5344CB8AC3E}">
        <p14:creationId xmlns:p14="http://schemas.microsoft.com/office/powerpoint/2010/main" val="3092864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67" descr="frame2">
            <a:extLst>
              <a:ext uri="{FF2B5EF4-FFF2-40B4-BE49-F238E27FC236}">
                <a16:creationId xmlns:a16="http://schemas.microsoft.com/office/drawing/2014/main" id="{3FD509B5-191D-40AE-AA8B-EF12DED1B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37650" cy="6552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文字方塊 6">
            <a:extLst>
              <a:ext uri="{FF2B5EF4-FFF2-40B4-BE49-F238E27FC236}">
                <a16:creationId xmlns:a16="http://schemas.microsoft.com/office/drawing/2014/main" id="{17BD4F91-4A15-4A7F-80F3-B112D450D3C2}"/>
              </a:ext>
            </a:extLst>
          </p:cNvPr>
          <p:cNvSpPr txBox="1"/>
          <p:nvPr/>
        </p:nvSpPr>
        <p:spPr>
          <a:xfrm>
            <a:off x="817501" y="1228591"/>
            <a:ext cx="3958362" cy="3693319"/>
          </a:xfrm>
          <a:prstGeom prst="rect">
            <a:avLst/>
          </a:prstGeom>
          <a:noFill/>
        </p:spPr>
        <p:txBody>
          <a:bodyPr wrap="square" rtlCol="0">
            <a:spAutoFit/>
          </a:bodyPr>
          <a:lstStyle/>
          <a:p>
            <a:r>
              <a:rPr lang="zh-TW" altLang="zh-HK" sz="2400" kern="100" dirty="0">
                <a:effectLst/>
                <a:latin typeface="Times New Roman" panose="02020603050405020304" pitchFamily="18" charset="0"/>
                <a:ea typeface="標楷體" panose="03000509000000000000" pitchFamily="65" charset="-120"/>
              </a:rPr>
              <a:t>《基本法》起草委員會的委員都是有宗教信仰的嗎？他們草擬的《基本法》條文，在保持宗教組織原來的權益上，有點兒鉅細無遺。沒有宗教信仰的委員，為何同意這些保障宗教組織原有權益的條文？他們在此展現了什麼價值觀？</a:t>
            </a:r>
            <a:endParaRPr lang="zh-TW" altLang="zh-HK" sz="2400" kern="100" dirty="0">
              <a:effectLst/>
              <a:latin typeface="Times New Roman" panose="02020603050405020304" pitchFamily="18" charset="0"/>
              <a:ea typeface="SimSun" panose="02010600030101010101" pitchFamily="2" charset="-122"/>
            </a:endParaRPr>
          </a:p>
          <a:p>
            <a:endParaRPr lang="zh-HK" altLang="en-US" dirty="0"/>
          </a:p>
        </p:txBody>
      </p:sp>
      <p:pic>
        <p:nvPicPr>
          <p:cNvPr id="11" name="圖片 10" descr="一張含有 桌, 室內, 個人, 牆 的圖片&#10;&#10;自動產生的描述">
            <a:extLst>
              <a:ext uri="{FF2B5EF4-FFF2-40B4-BE49-F238E27FC236}">
                <a16:creationId xmlns:a16="http://schemas.microsoft.com/office/drawing/2014/main" id="{08D55679-9D17-4A55-B36D-98639CD3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6767" y="1712660"/>
            <a:ext cx="3579732" cy="2640197"/>
          </a:xfrm>
          <a:prstGeom prst="rect">
            <a:avLst/>
          </a:prstGeom>
          <a:ln>
            <a:noFill/>
          </a:ln>
          <a:effectLst>
            <a:softEdge rad="112500"/>
          </a:effectLst>
        </p:spPr>
      </p:pic>
      <p:sp>
        <p:nvSpPr>
          <p:cNvPr id="6" name="文字方塊 8">
            <a:extLst>
              <a:ext uri="{FF2B5EF4-FFF2-40B4-BE49-F238E27FC236}">
                <a16:creationId xmlns:a16="http://schemas.microsoft.com/office/drawing/2014/main" id="{576ADD4E-70E4-499E-80C8-F2123CA352CB}"/>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14</a:t>
            </a:r>
            <a:endParaRPr lang="zh-HK" altLang="en-US" dirty="0">
              <a:latin typeface="標楷體" panose="03000509000000000000" pitchFamily="65" charset="-120"/>
              <a:ea typeface="標楷體" panose="03000509000000000000" pitchFamily="65" charset="-120"/>
            </a:endParaRPr>
          </a:p>
        </p:txBody>
      </p:sp>
      <p:cxnSp>
        <p:nvCxnSpPr>
          <p:cNvPr id="9" name="直線接點 8">
            <a:extLst>
              <a:ext uri="{FF2B5EF4-FFF2-40B4-BE49-F238E27FC236}">
                <a16:creationId xmlns:a16="http://schemas.microsoft.com/office/drawing/2014/main" id="{B9239D71-AEC8-427E-9C14-D3C7B070BD6C}"/>
              </a:ext>
            </a:extLst>
          </p:cNvPr>
          <p:cNvCxnSpPr/>
          <p:nvPr/>
        </p:nvCxnSpPr>
        <p:spPr>
          <a:xfrm>
            <a:off x="1023577" y="5301208"/>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0" name="直線接點 9">
            <a:extLst>
              <a:ext uri="{FF2B5EF4-FFF2-40B4-BE49-F238E27FC236}">
                <a16:creationId xmlns:a16="http://schemas.microsoft.com/office/drawing/2014/main" id="{0F570486-41FA-4822-9EA1-9971DA47464F}"/>
              </a:ext>
            </a:extLst>
          </p:cNvPr>
          <p:cNvCxnSpPr/>
          <p:nvPr/>
        </p:nvCxnSpPr>
        <p:spPr>
          <a:xfrm>
            <a:off x="1043087" y="5877272"/>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283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67" descr="frame2">
            <a:extLst>
              <a:ext uri="{FF2B5EF4-FFF2-40B4-BE49-F238E27FC236}">
                <a16:creationId xmlns:a16="http://schemas.microsoft.com/office/drawing/2014/main" id="{3FD509B5-191D-40AE-AA8B-EF12DED1B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37650" cy="6552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文字方塊 2">
            <a:extLst>
              <a:ext uri="{FF2B5EF4-FFF2-40B4-BE49-F238E27FC236}">
                <a16:creationId xmlns:a16="http://schemas.microsoft.com/office/drawing/2014/main" id="{71A5CD2C-E9A9-4279-B451-5A0FF2B46684}"/>
              </a:ext>
            </a:extLst>
          </p:cNvPr>
          <p:cNvSpPr txBox="1"/>
          <p:nvPr/>
        </p:nvSpPr>
        <p:spPr>
          <a:xfrm>
            <a:off x="908978" y="597459"/>
            <a:ext cx="7632848" cy="1846659"/>
          </a:xfrm>
          <a:prstGeom prst="rect">
            <a:avLst/>
          </a:prstGeom>
          <a:noFill/>
        </p:spPr>
        <p:txBody>
          <a:bodyPr wrap="square" rtlCol="0">
            <a:spAutoFit/>
          </a:bodyPr>
          <a:lstStyle/>
          <a:p>
            <a:r>
              <a:rPr lang="zh-TW" altLang="zh-HK" sz="2400" kern="100">
                <a:effectLst/>
                <a:latin typeface="Times New Roman" panose="02020603050405020304" pitchFamily="18" charset="0"/>
                <a:ea typeface="標楷體" panose="03000509000000000000" pitchFamily="65" charset="-120"/>
              </a:rPr>
              <a:t>話</a:t>
            </a:r>
            <a:r>
              <a:rPr lang="zh-TW" altLang="zh-HK" sz="2400" kern="100">
                <a:solidFill>
                  <a:srgbClr val="000000"/>
                </a:solidFill>
                <a:effectLst/>
                <a:latin typeface="Times New Roman" panose="02020603050405020304" pitchFamily="18" charset="0"/>
                <a:ea typeface="標楷體" panose="03000509000000000000" pitchFamily="65" charset="-120"/>
              </a:rPr>
              <a:t>雖如此，但</a:t>
            </a:r>
            <a:r>
              <a:rPr lang="zh-TW" altLang="zh-HK" sz="2400" b="1" kern="100">
                <a:solidFill>
                  <a:srgbClr val="000000"/>
                </a:solidFill>
                <a:effectLst/>
                <a:latin typeface="Times New Roman" panose="02020603050405020304" pitchFamily="18" charset="0"/>
                <a:ea typeface="標楷體" panose="03000509000000000000" pitchFamily="65" charset="-120"/>
              </a:rPr>
              <a:t>這些委員並非所有宗教活動都表示支持</a:t>
            </a:r>
            <a:r>
              <a:rPr lang="zh-TW" altLang="zh-HK" sz="2400" kern="100">
                <a:solidFill>
                  <a:srgbClr val="000000"/>
                </a:solidFill>
                <a:effectLst/>
                <a:latin typeface="Times New Roman" panose="02020603050405020304" pitchFamily="18" charset="0"/>
                <a:ea typeface="標楷體" panose="03000509000000000000" pitchFamily="65" charset="-120"/>
              </a:rPr>
              <a:t>，也不是要保護所有的宗教組織。須知道有些宗教信仰本身是違反人倫，例如鼓吹仇恨、濫交，或厭世等，亦有些人假扮信徒借用宗教名義行騙。</a:t>
            </a:r>
            <a:endParaRPr lang="zh-TW" altLang="zh-HK" sz="2400" kern="100">
              <a:effectLst/>
              <a:latin typeface="Times New Roman" panose="02020603050405020304" pitchFamily="18" charset="0"/>
              <a:ea typeface="SimSun" panose="02010600030101010101" pitchFamily="2" charset="-122"/>
            </a:endParaRPr>
          </a:p>
          <a:p>
            <a:endParaRPr lang="zh-HK" altLang="en-US" dirty="0"/>
          </a:p>
        </p:txBody>
      </p:sp>
      <p:sp>
        <p:nvSpPr>
          <p:cNvPr id="4" name="文字方塊 3">
            <a:extLst>
              <a:ext uri="{FF2B5EF4-FFF2-40B4-BE49-F238E27FC236}">
                <a16:creationId xmlns:a16="http://schemas.microsoft.com/office/drawing/2014/main" id="{07B0CB3C-E03E-4914-B0E4-7AF1FDDDE96A}"/>
              </a:ext>
            </a:extLst>
          </p:cNvPr>
          <p:cNvSpPr txBox="1"/>
          <p:nvPr/>
        </p:nvSpPr>
        <p:spPr>
          <a:xfrm>
            <a:off x="899592" y="2852936"/>
            <a:ext cx="7344816" cy="1477328"/>
          </a:xfrm>
          <a:prstGeom prst="rect">
            <a:avLst/>
          </a:prstGeom>
          <a:noFill/>
        </p:spPr>
        <p:txBody>
          <a:bodyPr wrap="square" rtlCol="0">
            <a:spAutoFit/>
          </a:bodyPr>
          <a:lstStyle/>
          <a:p>
            <a:r>
              <a:rPr lang="zh-TW" altLang="zh-HK" sz="2400" kern="100" dirty="0">
                <a:effectLst/>
                <a:latin typeface="Times New Roman" panose="02020603050405020304" pitchFamily="18" charset="0"/>
                <a:ea typeface="標楷體" panose="03000509000000000000" pitchFamily="65" charset="-120"/>
              </a:rPr>
              <a:t>請</a:t>
            </a:r>
            <a:r>
              <a:rPr lang="zh-TW" altLang="zh-HK" sz="2400" kern="100" dirty="0">
                <a:solidFill>
                  <a:srgbClr val="000000"/>
                </a:solidFill>
                <a:effectLst/>
                <a:latin typeface="Times New Roman" panose="02020603050405020304" pitchFamily="18" charset="0"/>
                <a:ea typeface="標楷體" panose="03000509000000000000" pitchFamily="65" charset="-120"/>
              </a:rPr>
              <a:t>再參閱</a:t>
            </a:r>
            <a:r>
              <a:rPr lang="zh-TW" altLang="zh-HK" sz="2400" kern="100" dirty="0">
                <a:effectLst/>
                <a:latin typeface="Times New Roman" panose="02020603050405020304" pitchFamily="18" charset="0"/>
                <a:ea typeface="標楷體" panose="03000509000000000000" pitchFamily="65" charset="-120"/>
              </a:rPr>
              <a:t>《</a:t>
            </a:r>
            <a:r>
              <a:rPr lang="zh-TW" altLang="zh-HK" sz="2400" kern="100" dirty="0">
                <a:solidFill>
                  <a:srgbClr val="000000"/>
                </a:solidFill>
                <a:effectLst/>
                <a:latin typeface="Times New Roman" panose="02020603050405020304" pitchFamily="18" charset="0"/>
                <a:ea typeface="標楷體" panose="03000509000000000000" pitchFamily="65" charset="-120"/>
              </a:rPr>
              <a:t>基本法》第</a:t>
            </a:r>
            <a:r>
              <a:rPr lang="en-US" altLang="zh-HK" sz="2400" kern="100" dirty="0">
                <a:solidFill>
                  <a:srgbClr val="000000"/>
                </a:solidFill>
                <a:effectLst/>
                <a:latin typeface="Times New Roman" panose="02020603050405020304" pitchFamily="18" charset="0"/>
                <a:ea typeface="標楷體" panose="03000509000000000000" pitchFamily="65" charset="-120"/>
              </a:rPr>
              <a:t>141</a:t>
            </a:r>
            <a:r>
              <a:rPr lang="zh-TW" altLang="zh-HK" sz="2400" kern="100" dirty="0">
                <a:solidFill>
                  <a:srgbClr val="000000"/>
                </a:solidFill>
                <a:effectLst/>
                <a:latin typeface="Times New Roman" panose="02020603050405020304" pitchFamily="18" charset="0"/>
                <a:ea typeface="標楷體" panose="03000509000000000000" pitchFamily="65" charset="-120"/>
              </a:rPr>
              <a:t>條第一款。那些性質的宗教組織內部事務不應被干預、宗</a:t>
            </a:r>
            <a:r>
              <a:rPr lang="zh-TW" altLang="zh-HK" sz="2400" kern="100" dirty="0">
                <a:effectLst/>
                <a:latin typeface="Times New Roman" panose="02020603050405020304" pitchFamily="18" charset="0"/>
                <a:ea typeface="標楷體" panose="03000509000000000000" pitchFamily="65" charset="-120"/>
              </a:rPr>
              <a:t>教活動不</a:t>
            </a:r>
            <a:r>
              <a:rPr lang="zh-TW" altLang="zh-HK" sz="2400" kern="100" dirty="0">
                <a:solidFill>
                  <a:srgbClr val="000000"/>
                </a:solidFill>
                <a:effectLst/>
                <a:latin typeface="Times New Roman" panose="02020603050405020304" pitchFamily="18" charset="0"/>
                <a:ea typeface="標楷體" panose="03000509000000000000" pitchFamily="65" charset="-120"/>
              </a:rPr>
              <a:t>應被限制？用什麼來區分？</a:t>
            </a:r>
            <a:endParaRPr lang="zh-TW" altLang="zh-HK" sz="2400" kern="100" dirty="0">
              <a:effectLst/>
              <a:latin typeface="Times New Roman" panose="02020603050405020304" pitchFamily="18" charset="0"/>
              <a:ea typeface="SimSun" panose="02010600030101010101" pitchFamily="2" charset="-122"/>
            </a:endParaRPr>
          </a:p>
          <a:p>
            <a:endParaRPr lang="zh-HK" altLang="en-US" dirty="0"/>
          </a:p>
        </p:txBody>
      </p:sp>
      <p:sp>
        <p:nvSpPr>
          <p:cNvPr id="6" name="文字方塊 8">
            <a:extLst>
              <a:ext uri="{FF2B5EF4-FFF2-40B4-BE49-F238E27FC236}">
                <a16:creationId xmlns:a16="http://schemas.microsoft.com/office/drawing/2014/main" id="{AF9C9F27-A4A1-474D-8E46-4D0EA8D0CF5E}"/>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15</a:t>
            </a:r>
            <a:endParaRPr lang="zh-HK" altLang="en-US" dirty="0">
              <a:latin typeface="標楷體" panose="03000509000000000000" pitchFamily="65" charset="-120"/>
              <a:ea typeface="標楷體" panose="03000509000000000000" pitchFamily="65" charset="-120"/>
            </a:endParaRPr>
          </a:p>
        </p:txBody>
      </p:sp>
      <p:cxnSp>
        <p:nvCxnSpPr>
          <p:cNvPr id="8" name="直線接點 7">
            <a:extLst>
              <a:ext uri="{FF2B5EF4-FFF2-40B4-BE49-F238E27FC236}">
                <a16:creationId xmlns:a16="http://schemas.microsoft.com/office/drawing/2014/main" id="{342E6DA9-DBD6-44FC-876E-8A43D4DCAA1D}"/>
              </a:ext>
            </a:extLst>
          </p:cNvPr>
          <p:cNvCxnSpPr/>
          <p:nvPr/>
        </p:nvCxnSpPr>
        <p:spPr>
          <a:xfrm>
            <a:off x="899592" y="5517232"/>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2399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95">
            <a:extLst>
              <a:ext uri="{FF2B5EF4-FFF2-40B4-BE49-F238E27FC236}">
                <a16:creationId xmlns:a16="http://schemas.microsoft.com/office/drawing/2014/main" id="{FA14C2ED-91A3-48CF-B197-2E991BE525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30980"/>
            <a:ext cx="10795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96">
            <a:extLst>
              <a:ext uri="{FF2B5EF4-FFF2-40B4-BE49-F238E27FC236}">
                <a16:creationId xmlns:a16="http://schemas.microsoft.com/office/drawing/2014/main" id="{79F6E15A-91AE-4A78-94AE-426964BBE46E}"/>
              </a:ext>
            </a:extLst>
          </p:cNvPr>
          <p:cNvSpPr txBox="1">
            <a:spLocks noChangeArrowheads="1"/>
          </p:cNvSpPr>
          <p:nvPr/>
        </p:nvSpPr>
        <p:spPr bwMode="auto">
          <a:xfrm>
            <a:off x="2051720" y="218549"/>
            <a:ext cx="6480720" cy="13816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價值觀：</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堅毅、公平、尊重他人、公義、多元化、承擔精神、關愛、誠信、法治，共同福祉、其他（請建議）</a:t>
            </a:r>
            <a:endParaRPr kumimoji="0" lang="zh-HK" altLang="zh-HK"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p:txBody>
      </p:sp>
      <p:sp>
        <p:nvSpPr>
          <p:cNvPr id="7" name="文字方塊 6">
            <a:extLst>
              <a:ext uri="{FF2B5EF4-FFF2-40B4-BE49-F238E27FC236}">
                <a16:creationId xmlns:a16="http://schemas.microsoft.com/office/drawing/2014/main" id="{E7B339FA-7FAA-4B7C-AEBC-4626ACD49B99}"/>
              </a:ext>
            </a:extLst>
          </p:cNvPr>
          <p:cNvSpPr txBox="1"/>
          <p:nvPr/>
        </p:nvSpPr>
        <p:spPr>
          <a:xfrm>
            <a:off x="539552" y="1772816"/>
            <a:ext cx="8208912" cy="923330"/>
          </a:xfrm>
          <a:prstGeom prst="rect">
            <a:avLst/>
          </a:prstGeom>
          <a:noFill/>
        </p:spPr>
        <p:txBody>
          <a:bodyPr wrap="square" rtlCol="0">
            <a:spAutoFit/>
          </a:bodyPr>
          <a:lstStyle/>
          <a:p>
            <a:r>
              <a:rPr lang="zh-TW" altLang="zh-HK" sz="1800" kern="100" dirty="0">
                <a:effectLst/>
                <a:latin typeface="Times New Roman" panose="02020603050405020304" pitchFamily="18" charset="0"/>
                <a:ea typeface="標楷體" panose="03000509000000000000" pitchFamily="65" charset="-120"/>
              </a:rPr>
              <a:t>請再分為</a:t>
            </a:r>
            <a:r>
              <a:rPr lang="en-US" altLang="zh-HK" sz="1800" kern="100" dirty="0">
                <a:effectLst/>
                <a:latin typeface="Times New Roman" panose="02020603050405020304" pitchFamily="18" charset="0"/>
                <a:ea typeface="標楷體" panose="03000509000000000000" pitchFamily="65" charset="-120"/>
              </a:rPr>
              <a:t>4</a:t>
            </a:r>
            <a:r>
              <a:rPr lang="zh-TW" altLang="zh-HK" sz="1800" kern="100" dirty="0">
                <a:effectLst/>
                <a:latin typeface="Times New Roman" panose="02020603050405020304" pitchFamily="18" charset="0"/>
                <a:ea typeface="標楷體" panose="03000509000000000000" pitchFamily="65" charset="-120"/>
              </a:rPr>
              <a:t>人一組，查看上面所列出的價值觀，然後仔細閱讀下面《基本法》條文及處境，一起討論並將那些它們相關的價值觀，填在右面空格上。</a:t>
            </a:r>
            <a:endParaRPr lang="zh-TW" altLang="zh-HK" sz="1800" kern="100" dirty="0">
              <a:effectLst/>
              <a:latin typeface="Times New Roman" panose="02020603050405020304" pitchFamily="18" charset="0"/>
              <a:ea typeface="SimSun" panose="02010600030101010101" pitchFamily="2" charset="-122"/>
            </a:endParaRPr>
          </a:p>
          <a:p>
            <a:endParaRPr lang="zh-HK" altLang="en-US" dirty="0"/>
          </a:p>
        </p:txBody>
      </p:sp>
      <p:graphicFrame>
        <p:nvGraphicFramePr>
          <p:cNvPr id="8" name="表格 8">
            <a:extLst>
              <a:ext uri="{FF2B5EF4-FFF2-40B4-BE49-F238E27FC236}">
                <a16:creationId xmlns:a16="http://schemas.microsoft.com/office/drawing/2014/main" id="{5E8EBEC6-6871-48D3-A556-F0F191F1DBB3}"/>
              </a:ext>
            </a:extLst>
          </p:cNvPr>
          <p:cNvGraphicFramePr>
            <a:graphicFrameLocks noGrp="1"/>
          </p:cNvGraphicFramePr>
          <p:nvPr>
            <p:extLst>
              <p:ext uri="{D42A27DB-BD31-4B8C-83A1-F6EECF244321}">
                <p14:modId xmlns:p14="http://schemas.microsoft.com/office/powerpoint/2010/main" val="3277812527"/>
              </p:ext>
            </p:extLst>
          </p:nvPr>
        </p:nvGraphicFramePr>
        <p:xfrm>
          <a:off x="395536" y="2492896"/>
          <a:ext cx="8352928" cy="4211954"/>
        </p:xfrm>
        <a:graphic>
          <a:graphicData uri="http://schemas.openxmlformats.org/drawingml/2006/table">
            <a:tbl>
              <a:tblPr firstRow="1" bandRow="1">
                <a:tableStyleId>{5C22544A-7EE6-4342-B048-85BDC9FD1C3A}</a:tableStyleId>
              </a:tblPr>
              <a:tblGrid>
                <a:gridCol w="5832648">
                  <a:extLst>
                    <a:ext uri="{9D8B030D-6E8A-4147-A177-3AD203B41FA5}">
                      <a16:colId xmlns:a16="http://schemas.microsoft.com/office/drawing/2014/main" val="1823789730"/>
                    </a:ext>
                  </a:extLst>
                </a:gridCol>
                <a:gridCol w="2520280">
                  <a:extLst>
                    <a:ext uri="{9D8B030D-6E8A-4147-A177-3AD203B41FA5}">
                      <a16:colId xmlns:a16="http://schemas.microsoft.com/office/drawing/2014/main" val="913406256"/>
                    </a:ext>
                  </a:extLst>
                </a:gridCol>
              </a:tblGrid>
              <a:tr h="690725">
                <a:tc>
                  <a:txBody>
                    <a:bodyPr/>
                    <a:lstStyle/>
                    <a:p>
                      <a:pPr algn="ctr"/>
                      <a:r>
                        <a:rPr lang="zh-TW" sz="2400" kern="100" dirty="0">
                          <a:solidFill>
                            <a:srgbClr val="000000"/>
                          </a:solidFill>
                          <a:effectLst/>
                          <a:latin typeface="Times New Roman" panose="02020603050405020304" pitchFamily="18" charset="0"/>
                          <a:ea typeface="標楷體" panose="03000509000000000000" pitchFamily="65" charset="-120"/>
                        </a:rPr>
                        <a:t>《基本法》條文節錄或處境</a:t>
                      </a:r>
                      <a:endParaRPr lang="zh-TW" sz="2400" kern="100" dirty="0">
                        <a:effectLst/>
                        <a:latin typeface="Times New Roman" panose="02020603050405020304" pitchFamily="18" charset="0"/>
                        <a:ea typeface="SimSun" panose="02010600030101010101" pitchFamily="2" charset="-122"/>
                      </a:endParaRPr>
                    </a:p>
                  </a:txBody>
                  <a:tcPr marL="68580" marR="68580" marT="0" marB="0"/>
                </a:tc>
                <a:tc>
                  <a:txBody>
                    <a:bodyPr/>
                    <a:lstStyle/>
                    <a:p>
                      <a:pPr algn="ctr"/>
                      <a:r>
                        <a:rPr lang="zh-TW" sz="2400" kern="100" dirty="0">
                          <a:solidFill>
                            <a:srgbClr val="000000"/>
                          </a:solidFill>
                          <a:effectLst/>
                          <a:latin typeface="Times New Roman" panose="02020603050405020304" pitchFamily="18" charset="0"/>
                          <a:ea typeface="標楷體" panose="03000509000000000000" pitchFamily="65" charset="-120"/>
                        </a:rPr>
                        <a:t>相關價值觀</a:t>
                      </a:r>
                      <a:endParaRPr lang="zh-TW" sz="2400" kern="1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1780340070"/>
                  </a:ext>
                </a:extLst>
              </a:tr>
              <a:tr h="1608519">
                <a:tc>
                  <a:txBody>
                    <a:bodyPr/>
                    <a:lstStyle/>
                    <a:p>
                      <a:pPr algn="l"/>
                      <a:r>
                        <a:rPr lang="zh-TW" sz="1800" kern="100" dirty="0">
                          <a:solidFill>
                            <a:srgbClr val="000000"/>
                          </a:solidFill>
                          <a:effectLst/>
                          <a:latin typeface="標楷體" panose="03000509000000000000" pitchFamily="65" charset="-120"/>
                          <a:ea typeface="標楷體" panose="03000509000000000000" pitchFamily="65" charset="-120"/>
                        </a:rPr>
                        <a:t>第</a:t>
                      </a:r>
                      <a:r>
                        <a:rPr lang="en-US" sz="1800" kern="100" dirty="0">
                          <a:solidFill>
                            <a:srgbClr val="000000"/>
                          </a:solidFill>
                          <a:effectLst/>
                          <a:latin typeface="標楷體" panose="03000509000000000000" pitchFamily="65" charset="-120"/>
                          <a:ea typeface="標楷體" panose="03000509000000000000" pitchFamily="65" charset="-120"/>
                        </a:rPr>
                        <a:t>144</a:t>
                      </a:r>
                      <a:r>
                        <a:rPr lang="zh-TW" sz="1800" kern="100" dirty="0">
                          <a:solidFill>
                            <a:srgbClr val="000000"/>
                          </a:solidFill>
                          <a:effectLst/>
                          <a:latin typeface="標楷體" panose="03000509000000000000" pitchFamily="65" charset="-120"/>
                          <a:ea typeface="標楷體" panose="03000509000000000000" pitchFamily="65" charset="-120"/>
                        </a:rPr>
                        <a:t>條 香港特別行政區政府保持原在香港實行的對教育、醫療衞生、文化、藝術、康樂、體育、社會福利、社會工作等方面的民間團體機構的資助政策。原在香港各資助機構任職的人員均可根據原有制度繼續受聘。</a:t>
                      </a:r>
                      <a:endParaRPr lang="zh-TW" sz="1800" kern="100" dirty="0">
                        <a:effectLst/>
                        <a:latin typeface="標楷體" panose="03000509000000000000" pitchFamily="65" charset="-120"/>
                        <a:ea typeface="標楷體" panose="03000509000000000000" pitchFamily="65" charset="-120"/>
                      </a:endParaRPr>
                    </a:p>
                  </a:txBody>
                  <a:tcPr marL="68580" marR="68580" marT="0" marB="0"/>
                </a:tc>
                <a:tc>
                  <a:txBody>
                    <a:bodyPr/>
                    <a:lstStyle/>
                    <a:p>
                      <a:pPr algn="l"/>
                      <a:r>
                        <a:rPr lang="zh-TW" sz="1800" i="1" kern="100" dirty="0">
                          <a:solidFill>
                            <a:srgbClr val="FF0000"/>
                          </a:solidFill>
                          <a:effectLst/>
                          <a:latin typeface="Times New Roman" panose="02020603050405020304" pitchFamily="18" charset="0"/>
                          <a:ea typeface="標楷體" panose="03000509000000000000" pitchFamily="65" charset="-120"/>
                        </a:rPr>
                        <a:t>多元化、共同福祉、承擔精神、開放、包容、作息有時</a:t>
                      </a:r>
                      <a:endParaRPr lang="zh-TW" sz="1800" i="1" kern="1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3572497292"/>
                  </a:ext>
                </a:extLst>
              </a:tr>
              <a:tr h="833544">
                <a:tc>
                  <a:txBody>
                    <a:bodyPr/>
                    <a:lstStyle/>
                    <a:p>
                      <a:pPr algn="l"/>
                      <a:r>
                        <a:rPr lang="zh-TW" sz="1800" kern="100" dirty="0">
                          <a:solidFill>
                            <a:srgbClr val="000000"/>
                          </a:solidFill>
                          <a:effectLst/>
                          <a:latin typeface="標楷體" panose="03000509000000000000" pitchFamily="65" charset="-120"/>
                          <a:ea typeface="標楷體" panose="03000509000000000000" pitchFamily="65" charset="-120"/>
                        </a:rPr>
                        <a:t>第</a:t>
                      </a:r>
                      <a:r>
                        <a:rPr lang="en-US" sz="1800" kern="100" dirty="0">
                          <a:solidFill>
                            <a:srgbClr val="000000"/>
                          </a:solidFill>
                          <a:effectLst/>
                          <a:latin typeface="標楷體" panose="03000509000000000000" pitchFamily="65" charset="-120"/>
                          <a:ea typeface="標楷體" panose="03000509000000000000" pitchFamily="65" charset="-120"/>
                        </a:rPr>
                        <a:t>145</a:t>
                      </a:r>
                      <a:r>
                        <a:rPr lang="zh-TW" sz="1800" kern="100" dirty="0">
                          <a:solidFill>
                            <a:srgbClr val="000000"/>
                          </a:solidFill>
                          <a:effectLst/>
                          <a:latin typeface="標楷體" panose="03000509000000000000" pitchFamily="65" charset="-120"/>
                          <a:ea typeface="標楷體" panose="03000509000000000000" pitchFamily="65" charset="-120"/>
                        </a:rPr>
                        <a:t>條 香港特別行政區政府在原有社會福利制度的基礎上，根據經濟條件和社會需要，自行制定其發展、改進的政策。</a:t>
                      </a:r>
                      <a:endParaRPr lang="en-US" altLang="zh-TW" sz="1800" kern="100" dirty="0">
                        <a:solidFill>
                          <a:srgbClr val="000000"/>
                        </a:solidFill>
                        <a:effectLst/>
                        <a:latin typeface="標楷體" panose="03000509000000000000" pitchFamily="65" charset="-120"/>
                        <a:ea typeface="標楷體" panose="03000509000000000000" pitchFamily="65" charset="-120"/>
                      </a:endParaRPr>
                    </a:p>
                    <a:p>
                      <a:pPr algn="l"/>
                      <a:endParaRPr lang="zh-TW" sz="1800" kern="100" dirty="0">
                        <a:effectLst/>
                        <a:latin typeface="標楷體" panose="03000509000000000000" pitchFamily="65" charset="-120"/>
                        <a:ea typeface="標楷體" panose="03000509000000000000" pitchFamily="65" charset="-120"/>
                      </a:endParaRPr>
                    </a:p>
                  </a:txBody>
                  <a:tcPr marL="68580" marR="68580" marT="0" marB="0"/>
                </a:tc>
                <a:tc>
                  <a:txBody>
                    <a:bodyPr/>
                    <a:lstStyle/>
                    <a:p>
                      <a:pPr algn="l"/>
                      <a:r>
                        <a:rPr lang="zh-TW" sz="1800" i="1" kern="100" dirty="0">
                          <a:solidFill>
                            <a:srgbClr val="FF0000"/>
                          </a:solidFill>
                          <a:effectLst/>
                          <a:latin typeface="Times New Roman" panose="02020603050405020304" pitchFamily="18" charset="0"/>
                          <a:ea typeface="標楷體" panose="03000509000000000000" pitchFamily="65" charset="-120"/>
                        </a:rPr>
                        <a:t>共同福祉、關愛、平等、均衡</a:t>
                      </a:r>
                      <a:endParaRPr lang="zh-TW" sz="1800" i="1" kern="1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3351459109"/>
                  </a:ext>
                </a:extLst>
              </a:tr>
              <a:tr h="815430">
                <a:tc>
                  <a:txBody>
                    <a:bodyPr/>
                    <a:lstStyle/>
                    <a:p>
                      <a:pPr algn="l"/>
                      <a:r>
                        <a:rPr lang="zh-TW" sz="1800" kern="100" dirty="0">
                          <a:solidFill>
                            <a:srgbClr val="000000"/>
                          </a:solidFill>
                          <a:effectLst/>
                          <a:latin typeface="標楷體" panose="03000509000000000000" pitchFamily="65" charset="-120"/>
                          <a:ea typeface="標楷體" panose="03000509000000000000" pitchFamily="65" charset="-120"/>
                        </a:rPr>
                        <a:t>第</a:t>
                      </a:r>
                      <a:r>
                        <a:rPr lang="en-US" sz="1800" kern="100" dirty="0">
                          <a:solidFill>
                            <a:srgbClr val="000000"/>
                          </a:solidFill>
                          <a:effectLst/>
                          <a:latin typeface="標楷體" panose="03000509000000000000" pitchFamily="65" charset="-120"/>
                          <a:ea typeface="標楷體" panose="03000509000000000000" pitchFamily="65" charset="-120"/>
                        </a:rPr>
                        <a:t>146</a:t>
                      </a:r>
                      <a:r>
                        <a:rPr lang="zh-TW" sz="1800" kern="100" dirty="0">
                          <a:solidFill>
                            <a:srgbClr val="000000"/>
                          </a:solidFill>
                          <a:effectLst/>
                          <a:latin typeface="標楷體" panose="03000509000000000000" pitchFamily="65" charset="-120"/>
                          <a:ea typeface="標楷體" panose="03000509000000000000" pitchFamily="65" charset="-120"/>
                        </a:rPr>
                        <a:t>條 香港特別行政區從事社會服務的志願團體在不抵觸法律的情況下可自行決定其服務方式。</a:t>
                      </a:r>
                      <a:endParaRPr lang="zh-TW" sz="1800" kern="100" dirty="0">
                        <a:effectLst/>
                        <a:latin typeface="標楷體" panose="03000509000000000000" pitchFamily="65" charset="-120"/>
                        <a:ea typeface="標楷體" panose="03000509000000000000" pitchFamily="65" charset="-120"/>
                      </a:endParaRPr>
                    </a:p>
                  </a:txBody>
                  <a:tcPr marL="68580" marR="68580" marT="0" marB="0"/>
                </a:tc>
                <a:tc>
                  <a:txBody>
                    <a:bodyPr/>
                    <a:lstStyle/>
                    <a:p>
                      <a:pPr algn="l"/>
                      <a:r>
                        <a:rPr lang="zh-TW" sz="1800" i="1" kern="100" dirty="0">
                          <a:solidFill>
                            <a:srgbClr val="FF0000"/>
                          </a:solidFill>
                          <a:effectLst/>
                          <a:latin typeface="Times New Roman" panose="02020603050405020304" pitchFamily="18" charset="0"/>
                          <a:ea typeface="標楷體" panose="03000509000000000000" pitchFamily="65" charset="-120"/>
                        </a:rPr>
                        <a:t>共同福祉、關愛、法治、多元化</a:t>
                      </a:r>
                      <a:endParaRPr lang="zh-TW" sz="1800" i="1" kern="1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2762319339"/>
                  </a:ext>
                </a:extLst>
              </a:tr>
            </a:tbl>
          </a:graphicData>
        </a:graphic>
      </p:graphicFrame>
      <p:sp>
        <p:nvSpPr>
          <p:cNvPr id="9" name="文字方塊 8">
            <a:extLst>
              <a:ext uri="{FF2B5EF4-FFF2-40B4-BE49-F238E27FC236}">
                <a16:creationId xmlns:a16="http://schemas.microsoft.com/office/drawing/2014/main" id="{3BACE539-45FE-4063-BE56-257E3DFBE2C6}"/>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16</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9377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67" descr="frame2">
            <a:extLst>
              <a:ext uri="{FF2B5EF4-FFF2-40B4-BE49-F238E27FC236}">
                <a16:creationId xmlns:a16="http://schemas.microsoft.com/office/drawing/2014/main" id="{2BD88122-861D-42EA-9141-0B88E2959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0" y="152636"/>
            <a:ext cx="9137650" cy="6552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文字方塊 5">
            <a:extLst>
              <a:ext uri="{FF2B5EF4-FFF2-40B4-BE49-F238E27FC236}">
                <a16:creationId xmlns:a16="http://schemas.microsoft.com/office/drawing/2014/main" id="{79AB0BB6-F356-45DF-A2E8-D414DB8990B6}"/>
              </a:ext>
            </a:extLst>
          </p:cNvPr>
          <p:cNvSpPr txBox="1"/>
          <p:nvPr/>
        </p:nvSpPr>
        <p:spPr>
          <a:xfrm>
            <a:off x="539552" y="692696"/>
            <a:ext cx="7848872" cy="738664"/>
          </a:xfrm>
          <a:prstGeom prst="rect">
            <a:avLst/>
          </a:prstGeom>
          <a:noFill/>
        </p:spPr>
        <p:txBody>
          <a:bodyPr wrap="square" rtlCol="0">
            <a:spAutoFit/>
          </a:bodyPr>
          <a:lstStyle/>
          <a:p>
            <a:r>
              <a:rPr lang="zh-TW" altLang="zh-HK" sz="2400" kern="100" dirty="0">
                <a:effectLst/>
                <a:latin typeface="Times New Roman" panose="02020603050405020304" pitchFamily="18" charset="0"/>
                <a:ea typeface="標楷體" panose="03000509000000000000" pitchFamily="65" charset="-120"/>
              </a:rPr>
              <a:t>小組有建議其他的價值觀嗎？如有，請向全班同學匯報。</a:t>
            </a:r>
            <a:endParaRPr lang="zh-TW" altLang="zh-HK" sz="2400" kern="100" dirty="0">
              <a:effectLst/>
              <a:latin typeface="Times New Roman" panose="02020603050405020304" pitchFamily="18" charset="0"/>
              <a:ea typeface="SimSun" panose="02010600030101010101" pitchFamily="2" charset="-122"/>
            </a:endParaRPr>
          </a:p>
          <a:p>
            <a:endParaRPr lang="zh-HK" altLang="en-US" dirty="0"/>
          </a:p>
        </p:txBody>
      </p:sp>
      <p:sp>
        <p:nvSpPr>
          <p:cNvPr id="8" name="文字方塊 7">
            <a:extLst>
              <a:ext uri="{FF2B5EF4-FFF2-40B4-BE49-F238E27FC236}">
                <a16:creationId xmlns:a16="http://schemas.microsoft.com/office/drawing/2014/main" id="{83F0F3C8-E76A-4D9D-90BF-7671C33061DC}"/>
              </a:ext>
            </a:extLst>
          </p:cNvPr>
          <p:cNvSpPr txBox="1"/>
          <p:nvPr/>
        </p:nvSpPr>
        <p:spPr>
          <a:xfrm>
            <a:off x="664059" y="3235614"/>
            <a:ext cx="7848872" cy="1477328"/>
          </a:xfrm>
          <a:prstGeom prst="rect">
            <a:avLst/>
          </a:prstGeom>
          <a:noFill/>
        </p:spPr>
        <p:txBody>
          <a:bodyPr wrap="square" rtlCol="0">
            <a:spAutoFit/>
          </a:bodyPr>
          <a:lstStyle/>
          <a:p>
            <a:pPr lvl="0" algn="just">
              <a:spcBef>
                <a:spcPts val="600"/>
              </a:spcBef>
              <a:spcAft>
                <a:spcPts val="0"/>
              </a:spcAft>
            </a:pPr>
            <a:r>
              <a:rPr lang="zh-TW" altLang="zh-HK" sz="2400" kern="100" dirty="0">
                <a:effectLst/>
                <a:latin typeface="Times New Roman" panose="02020603050405020304" pitchFamily="18" charset="0"/>
                <a:ea typeface="標楷體" panose="03000509000000000000" pitchFamily="65" charset="-120"/>
              </a:rPr>
              <a:t>《基本法》的其他條文其實也反映香港社會普遍認同的價值觀。你可以試找一兩條，分析一下，再在下面寫下你的看法。</a:t>
            </a:r>
            <a:endParaRPr lang="zh-TW" altLang="zh-HK" sz="2400" kern="100" dirty="0">
              <a:effectLst/>
              <a:latin typeface="Times New Roman" panose="02020603050405020304" pitchFamily="18" charset="0"/>
              <a:ea typeface="SimSun" panose="02010600030101010101" pitchFamily="2" charset="-122"/>
            </a:endParaRPr>
          </a:p>
          <a:p>
            <a:endParaRPr lang="zh-HK" altLang="en-US" dirty="0"/>
          </a:p>
        </p:txBody>
      </p:sp>
      <p:sp>
        <p:nvSpPr>
          <p:cNvPr id="10" name="文字方塊 8">
            <a:extLst>
              <a:ext uri="{FF2B5EF4-FFF2-40B4-BE49-F238E27FC236}">
                <a16:creationId xmlns:a16="http://schemas.microsoft.com/office/drawing/2014/main" id="{9F4DE787-3D20-46E0-9F21-FDEF9E230C1A}"/>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17</a:t>
            </a:r>
            <a:endParaRPr lang="zh-HK" altLang="en-US" dirty="0">
              <a:latin typeface="標楷體" panose="03000509000000000000" pitchFamily="65" charset="-120"/>
              <a:ea typeface="標楷體" panose="03000509000000000000" pitchFamily="65" charset="-120"/>
            </a:endParaRPr>
          </a:p>
        </p:txBody>
      </p:sp>
      <p:cxnSp>
        <p:nvCxnSpPr>
          <p:cNvPr id="11" name="直線接點 10">
            <a:extLst>
              <a:ext uri="{FF2B5EF4-FFF2-40B4-BE49-F238E27FC236}">
                <a16:creationId xmlns:a16="http://schemas.microsoft.com/office/drawing/2014/main" id="{6BD018C9-3557-4BFA-94E5-DAF7128C5E1F}"/>
              </a:ext>
            </a:extLst>
          </p:cNvPr>
          <p:cNvCxnSpPr/>
          <p:nvPr/>
        </p:nvCxnSpPr>
        <p:spPr>
          <a:xfrm>
            <a:off x="664059" y="1872822"/>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2" name="直線接點 11">
            <a:extLst>
              <a:ext uri="{FF2B5EF4-FFF2-40B4-BE49-F238E27FC236}">
                <a16:creationId xmlns:a16="http://schemas.microsoft.com/office/drawing/2014/main" id="{9C00EE6D-82C3-428A-9E02-BB3CE3ECD035}"/>
              </a:ext>
            </a:extLst>
          </p:cNvPr>
          <p:cNvCxnSpPr/>
          <p:nvPr/>
        </p:nvCxnSpPr>
        <p:spPr>
          <a:xfrm>
            <a:off x="781844" y="2636912"/>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3" name="直線接點 12">
            <a:extLst>
              <a:ext uri="{FF2B5EF4-FFF2-40B4-BE49-F238E27FC236}">
                <a16:creationId xmlns:a16="http://schemas.microsoft.com/office/drawing/2014/main" id="{6C26E851-77DE-45BD-AA85-455B856A9E08}"/>
              </a:ext>
            </a:extLst>
          </p:cNvPr>
          <p:cNvCxnSpPr/>
          <p:nvPr/>
        </p:nvCxnSpPr>
        <p:spPr>
          <a:xfrm>
            <a:off x="930294" y="5085184"/>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4" name="直線接點 13">
            <a:extLst>
              <a:ext uri="{FF2B5EF4-FFF2-40B4-BE49-F238E27FC236}">
                <a16:creationId xmlns:a16="http://schemas.microsoft.com/office/drawing/2014/main" id="{454D07A0-328C-44C9-A3F2-902FFA210853}"/>
              </a:ext>
            </a:extLst>
          </p:cNvPr>
          <p:cNvCxnSpPr/>
          <p:nvPr/>
        </p:nvCxnSpPr>
        <p:spPr>
          <a:xfrm>
            <a:off x="930294" y="5805264"/>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4424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D97848-CD73-42E9-8B9B-8CE4349A5484}"/>
              </a:ext>
            </a:extLst>
          </p:cNvPr>
          <p:cNvSpPr>
            <a:spLocks noGrp="1"/>
          </p:cNvSpPr>
          <p:nvPr>
            <p:ph type="title"/>
          </p:nvPr>
        </p:nvSpPr>
        <p:spPr/>
        <p:txBody>
          <a:bodyPr/>
          <a:lstStyle/>
          <a:p>
            <a:endParaRPr lang="zh-HK" altLang="en-US"/>
          </a:p>
        </p:txBody>
      </p:sp>
      <p:pic>
        <p:nvPicPr>
          <p:cNvPr id="4" name="Picture 12">
            <a:extLst>
              <a:ext uri="{FF2B5EF4-FFF2-40B4-BE49-F238E27FC236}">
                <a16:creationId xmlns:a16="http://schemas.microsoft.com/office/drawing/2014/main" id="{2F009789-9571-47FE-8E8F-2CAA16A013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 y="-47625"/>
            <a:ext cx="9347200" cy="151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6505065E-DBC8-4F7F-91CA-00EA6A4FA204}"/>
              </a:ext>
            </a:extLst>
          </p:cNvPr>
          <p:cNvGrpSpPr/>
          <p:nvPr/>
        </p:nvGrpSpPr>
        <p:grpSpPr>
          <a:xfrm>
            <a:off x="-83185" y="26670"/>
            <a:ext cx="1221105" cy="981925"/>
            <a:chOff x="995" y="835"/>
            <a:chExt cx="2888" cy="2251"/>
          </a:xfrm>
        </p:grpSpPr>
        <p:sp>
          <p:nvSpPr>
            <p:cNvPr id="6" name="Oval 11">
              <a:extLst>
                <a:ext uri="{FF2B5EF4-FFF2-40B4-BE49-F238E27FC236}">
                  <a16:creationId xmlns:a16="http://schemas.microsoft.com/office/drawing/2014/main" id="{85AC3B7C-A2B2-4593-AF23-28913F5B6570}"/>
                </a:ext>
              </a:extLst>
            </p:cNvPr>
            <p:cNvSpPr/>
            <p:nvPr/>
          </p:nvSpPr>
          <p:spPr>
            <a:xfrm>
              <a:off x="1338" y="835"/>
              <a:ext cx="2185" cy="2185"/>
            </a:xfrm>
            <a:prstGeom prst="ellipse">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sp>
          <p:nvSpPr>
            <p:cNvPr id="7" name="TextBox 11">
              <a:extLst>
                <a:ext uri="{FF2B5EF4-FFF2-40B4-BE49-F238E27FC236}">
                  <a16:creationId xmlns:a16="http://schemas.microsoft.com/office/drawing/2014/main" id="{3C007315-3426-4E2D-9C60-8F4E6D851087}"/>
                </a:ext>
              </a:extLst>
            </p:cNvPr>
            <p:cNvSpPr txBox="1">
              <a:spLocks noChangeArrowheads="1"/>
            </p:cNvSpPr>
            <p:nvPr/>
          </p:nvSpPr>
          <p:spPr bwMode="auto">
            <a:xfrm>
              <a:off x="995" y="1745"/>
              <a:ext cx="2888"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Arial" panose="020B0604020202020204" pitchFamily="34" charset="0"/>
                  <a:ea typeface="標楷體" panose="03000509000000000000" pitchFamily="65" charset="-120"/>
                  <a:cs typeface="Arial" panose="020B0604020202020204" pitchFamily="34" charset="0"/>
                </a:rPr>
                <a:t>2</a:t>
              </a:r>
            </a:p>
          </p:txBody>
        </p:sp>
      </p:grpSp>
      <p:sp>
        <p:nvSpPr>
          <p:cNvPr id="8" name="Title 1">
            <a:extLst>
              <a:ext uri="{FF2B5EF4-FFF2-40B4-BE49-F238E27FC236}">
                <a16:creationId xmlns:a16="http://schemas.microsoft.com/office/drawing/2014/main" id="{F450995E-8481-40DE-80AE-25880033DC84}"/>
              </a:ext>
            </a:extLst>
          </p:cNvPr>
          <p:cNvSpPr txBox="1">
            <a:spLocks/>
          </p:cNvSpPr>
          <p:nvPr/>
        </p:nvSpPr>
        <p:spPr>
          <a:xfrm>
            <a:off x="1055554" y="137795"/>
            <a:ext cx="8026604" cy="1143000"/>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TW" altLang="en-US" sz="3000" dirty="0">
                <a:solidFill>
                  <a:schemeClr val="bg1"/>
                </a:solidFill>
                <a:latin typeface="標楷體" panose="03000509000000000000" pitchFamily="65" charset="-120"/>
                <a:ea typeface="標楷體" panose="03000509000000000000" pitchFamily="65" charset="-120"/>
              </a:rPr>
              <a:t>我們今日的生活方式，</a:t>
            </a:r>
            <a:endParaRPr lang="en-US" altLang="zh-TW" sz="3000" dirty="0">
              <a:solidFill>
                <a:schemeClr val="bg1"/>
              </a:solidFill>
              <a:latin typeface="標楷體" panose="03000509000000000000" pitchFamily="65" charset="-120"/>
              <a:ea typeface="標楷體" panose="03000509000000000000" pitchFamily="65" charset="-120"/>
            </a:endParaRPr>
          </a:p>
          <a:p>
            <a:r>
              <a:rPr lang="zh-TW" altLang="en-US" sz="3000" dirty="0">
                <a:solidFill>
                  <a:schemeClr val="bg1"/>
                </a:solidFill>
                <a:latin typeface="標楷體" panose="03000509000000000000" pitchFamily="65" charset="-120"/>
                <a:ea typeface="標楷體" panose="03000509000000000000" pitchFamily="65" charset="-120"/>
              </a:rPr>
              <a:t>有反映</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基本法</a:t>
            </a:r>
            <a:r>
              <a:rPr lang="en-US" altLang="zh-TW"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標楷體" panose="03000509000000000000" pitchFamily="65" charset="-120"/>
                <a:ea typeface="標楷體" panose="03000509000000000000" pitchFamily="65" charset="-120"/>
              </a:rPr>
              <a:t>第六章所包括的價值觀嗎？</a:t>
            </a:r>
            <a:endParaRPr lang="en-US" sz="3000" dirty="0">
              <a:solidFill>
                <a:schemeClr val="bg1"/>
              </a:solidFill>
              <a:latin typeface="標楷體" panose="03000509000000000000" pitchFamily="65" charset="-120"/>
              <a:ea typeface="標楷體" panose="03000509000000000000" pitchFamily="65" charset="-120"/>
            </a:endParaRPr>
          </a:p>
        </p:txBody>
      </p:sp>
      <p:sp>
        <p:nvSpPr>
          <p:cNvPr id="9" name="文字方塊 8">
            <a:extLst>
              <a:ext uri="{FF2B5EF4-FFF2-40B4-BE49-F238E27FC236}">
                <a16:creationId xmlns:a16="http://schemas.microsoft.com/office/drawing/2014/main" id="{27F0EE57-6414-4B35-9CFF-16F8284C2EE0}"/>
              </a:ext>
            </a:extLst>
          </p:cNvPr>
          <p:cNvSpPr txBox="1"/>
          <p:nvPr/>
        </p:nvSpPr>
        <p:spPr>
          <a:xfrm>
            <a:off x="978560" y="1603058"/>
            <a:ext cx="7497427" cy="1938992"/>
          </a:xfrm>
          <a:prstGeom prst="rect">
            <a:avLst/>
          </a:prstGeom>
          <a:noFill/>
        </p:spPr>
        <p:txBody>
          <a:bodyPr wrap="square" rtlCol="0">
            <a:spAutoFit/>
          </a:bodyPr>
          <a:lstStyle/>
          <a:p>
            <a:r>
              <a:rPr lang="zh-TW" altLang="zh-HK" sz="2400" kern="100" dirty="0">
                <a:effectLst/>
                <a:latin typeface="Times New Roman" panose="02020603050405020304" pitchFamily="18" charset="0"/>
                <a:ea typeface="標楷體" panose="03000509000000000000" pitchFamily="65" charset="-120"/>
              </a:rPr>
              <a:t>《基本法》第三章居民的基本權利和義務，當中的條文幾乎每一條都與我們每個人相關，放棄任何一條都會對我們有影響。不過，第六章的條文不一樣，當中好一些未必和我們有直接關係。讓我們逐一看看。</a:t>
            </a:r>
            <a:endParaRPr lang="zh-TW" altLang="zh-HK" sz="2400" kern="100" dirty="0">
              <a:effectLst/>
              <a:latin typeface="Times New Roman" panose="02020603050405020304" pitchFamily="18" charset="0"/>
              <a:ea typeface="SimSun" panose="02010600030101010101" pitchFamily="2" charset="-122"/>
            </a:endParaRPr>
          </a:p>
          <a:p>
            <a:endParaRPr lang="zh-HK" altLang="en-US" sz="2400" dirty="0"/>
          </a:p>
        </p:txBody>
      </p:sp>
      <p:pic>
        <p:nvPicPr>
          <p:cNvPr id="13" name="圖片 12">
            <a:extLst>
              <a:ext uri="{FF2B5EF4-FFF2-40B4-BE49-F238E27FC236}">
                <a16:creationId xmlns:a16="http://schemas.microsoft.com/office/drawing/2014/main" id="{0F6EB9ED-892C-4F08-B297-A0D8BAB59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503" y="3429000"/>
            <a:ext cx="4717524" cy="3148947"/>
          </a:xfrm>
          <a:prstGeom prst="rect">
            <a:avLst/>
          </a:prstGeom>
        </p:spPr>
      </p:pic>
      <p:sp>
        <p:nvSpPr>
          <p:cNvPr id="10" name="文字方塊 8">
            <a:extLst>
              <a:ext uri="{FF2B5EF4-FFF2-40B4-BE49-F238E27FC236}">
                <a16:creationId xmlns:a16="http://schemas.microsoft.com/office/drawing/2014/main" id="{C8096636-0894-48A6-ACAF-285A56965BCD}"/>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18</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21359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descr="一張含有 文字, 建築物, 商店, 夜晚 的圖片&#10;&#10;自動產生的描述">
            <a:extLst>
              <a:ext uri="{FF2B5EF4-FFF2-40B4-BE49-F238E27FC236}">
                <a16:creationId xmlns:a16="http://schemas.microsoft.com/office/drawing/2014/main" id="{AA2EA9E3-8E88-B8E9-6EC8-467C61D5FA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450" b="1539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內容版面配置區 2">
            <a:extLst>
              <a:ext uri="{FF2B5EF4-FFF2-40B4-BE49-F238E27FC236}">
                <a16:creationId xmlns:a16="http://schemas.microsoft.com/office/drawing/2014/main" id="{4C2E8749-5B5F-D259-6CB6-2FD8AC4A82C5}"/>
              </a:ext>
            </a:extLst>
          </p:cNvPr>
          <p:cNvSpPr>
            <a:spLocks noGrp="1"/>
          </p:cNvSpPr>
          <p:nvPr>
            <p:ph idx="1"/>
          </p:nvPr>
        </p:nvSpPr>
        <p:spPr>
          <a:xfrm>
            <a:off x="1044249" y="3861048"/>
            <a:ext cx="7055502" cy="2452687"/>
          </a:xfrm>
        </p:spPr>
        <p:txBody>
          <a:bodyPr anchor="ctr">
            <a:normAutofit/>
          </a:bodyPr>
          <a:lstStyle/>
          <a:p>
            <a:pPr algn="ctr" eaLnBrk="1" hangingPunct="1">
              <a:spcBef>
                <a:spcPct val="0"/>
              </a:spcBef>
              <a:spcAft>
                <a:spcPts val="600"/>
              </a:spcAft>
              <a:buNone/>
            </a:pPr>
            <a:r>
              <a:rPr lang="zh-TW" altLang="en-US" sz="2400" dirty="0">
                <a:effectLst>
                  <a:innerShdw blurRad="63500" dist="50800" dir="13500000">
                    <a:srgbClr val="000000">
                      <a:alpha val="50000"/>
                    </a:srgbClr>
                  </a:innerShdw>
                </a:effectLst>
                <a:latin typeface="標楷體" panose="03000509000000000000" pitchFamily="65" charset="-120"/>
                <a:ea typeface="標楷體" panose="03000509000000000000" pitchFamily="65" charset="-120"/>
                <a:cs typeface="+mj-cs"/>
              </a:rPr>
              <a:t>一國兩制與</a:t>
            </a:r>
            <a:r>
              <a:rPr lang="en-US" altLang="zh-TW" sz="2400" dirty="0">
                <a:effectLst>
                  <a:innerShdw blurRad="63500" dist="50800" dir="13500000">
                    <a:srgbClr val="000000">
                      <a:alpha val="50000"/>
                    </a:srgbClr>
                  </a:innerShdw>
                </a:effectLst>
                <a:latin typeface="標楷體" panose="03000509000000000000" pitchFamily="65" charset="-120"/>
                <a:ea typeface="標楷體" panose="03000509000000000000" pitchFamily="65" charset="-120"/>
                <a:cs typeface="+mj-cs"/>
              </a:rPr>
              <a:t>《</a:t>
            </a:r>
            <a:r>
              <a:rPr lang="zh-TW" altLang="en-US" sz="2400" dirty="0">
                <a:effectLst>
                  <a:innerShdw blurRad="63500" dist="50800" dir="13500000">
                    <a:srgbClr val="000000">
                      <a:alpha val="50000"/>
                    </a:srgbClr>
                  </a:innerShdw>
                </a:effectLst>
                <a:latin typeface="標楷體" panose="03000509000000000000" pitchFamily="65" charset="-120"/>
                <a:ea typeface="標楷體" panose="03000509000000000000" pitchFamily="65" charset="-120"/>
                <a:cs typeface="+mj-cs"/>
              </a:rPr>
              <a:t>基本法</a:t>
            </a:r>
            <a:r>
              <a:rPr lang="en-US" altLang="zh-TW" sz="2400" dirty="0">
                <a:effectLst>
                  <a:innerShdw blurRad="63500" dist="50800" dir="13500000">
                    <a:srgbClr val="000000">
                      <a:alpha val="50000"/>
                    </a:srgbClr>
                  </a:innerShdw>
                </a:effectLst>
                <a:latin typeface="標楷體" panose="03000509000000000000" pitchFamily="65" charset="-120"/>
                <a:ea typeface="標楷體" panose="03000509000000000000" pitchFamily="65" charset="-120"/>
                <a:cs typeface="+mj-cs"/>
              </a:rPr>
              <a:t>》</a:t>
            </a:r>
            <a:endParaRPr lang="en-US" altLang="zh-TW" sz="2400" b="1" dirty="0">
              <a:effectLst>
                <a:innerShdw blurRad="63500" dist="50800" dir="13500000">
                  <a:srgbClr val="000000">
                    <a:alpha val="50000"/>
                  </a:srgbClr>
                </a:innerShdw>
              </a:effectLst>
              <a:latin typeface="標楷體" panose="03000509000000000000" pitchFamily="65" charset="-120"/>
              <a:ea typeface="標楷體" panose="03000509000000000000" pitchFamily="65" charset="-120"/>
              <a:cs typeface="+mj-cs"/>
            </a:endParaRPr>
          </a:p>
          <a:p>
            <a:pPr algn="ctr" eaLnBrk="1" hangingPunct="1">
              <a:spcBef>
                <a:spcPct val="0"/>
              </a:spcBef>
              <a:spcAft>
                <a:spcPts val="600"/>
              </a:spcAft>
              <a:buNone/>
            </a:pPr>
            <a:r>
              <a:rPr lang="zh-TW" altLang="en-US" sz="2400" dirty="0">
                <a:ea typeface="標楷體" panose="03000509000000000000" pitchFamily="65" charset="-120"/>
                <a:cs typeface="+mj-cs"/>
              </a:rPr>
              <a:t>初中 </a:t>
            </a:r>
            <a:r>
              <a:rPr lang="en-US" altLang="en-US" sz="2400" dirty="0" err="1">
                <a:effectLst>
                  <a:innerShdw blurRad="63500" dist="50800" dir="13500000">
                    <a:srgbClr val="000000">
                      <a:alpha val="50000"/>
                    </a:srgbClr>
                  </a:innerShdw>
                </a:effectLst>
                <a:latin typeface="標楷體" panose="03000509000000000000" pitchFamily="65" charset="-120"/>
                <a:ea typeface="標楷體" panose="03000509000000000000" pitchFamily="65" charset="-120"/>
                <a:cs typeface="+mj-cs"/>
                <a:sym typeface="+mn-ea"/>
              </a:rPr>
              <a:t>單元</a:t>
            </a:r>
            <a:r>
              <a:rPr lang="zh-TW" altLang="en-US" sz="2400" dirty="0">
                <a:effectLst>
                  <a:innerShdw blurRad="63500" dist="50800" dir="13500000">
                    <a:srgbClr val="000000">
                      <a:alpha val="50000"/>
                    </a:srgbClr>
                  </a:innerShdw>
                </a:effectLst>
                <a:latin typeface="標楷體" panose="03000509000000000000" pitchFamily="65" charset="-120"/>
                <a:ea typeface="標楷體" panose="03000509000000000000" pitchFamily="65" charset="-120"/>
                <a:cs typeface="+mj-cs"/>
                <a:sym typeface="+mn-ea"/>
              </a:rPr>
              <a:t>六 </a:t>
            </a:r>
            <a:endParaRPr lang="en-US" altLang="zh-TW" sz="2400" dirty="0">
              <a:effectLst>
                <a:innerShdw blurRad="63500" dist="50800" dir="13500000">
                  <a:srgbClr val="000000">
                    <a:alpha val="50000"/>
                  </a:srgbClr>
                </a:innerShdw>
              </a:effectLst>
              <a:latin typeface="標楷體" panose="03000509000000000000" pitchFamily="65" charset="-120"/>
              <a:ea typeface="標楷體" panose="03000509000000000000" pitchFamily="65" charset="-120"/>
              <a:cs typeface="+mj-cs"/>
              <a:sym typeface="+mn-ea"/>
            </a:endParaRPr>
          </a:p>
          <a:p>
            <a:pPr algn="ctr" eaLnBrk="1" hangingPunct="1">
              <a:spcBef>
                <a:spcPct val="0"/>
              </a:spcBef>
              <a:spcAft>
                <a:spcPts val="600"/>
              </a:spcAft>
              <a:buNone/>
            </a:pPr>
            <a:r>
              <a:rPr lang="zh-TW" altLang="en-US" sz="2400" dirty="0">
                <a:solidFill>
                  <a:schemeClr val="tx1"/>
                </a:solidFill>
                <a:ea typeface="標楷體" panose="03000509000000000000" pitchFamily="65" charset="-120"/>
                <a:cs typeface="+mj-cs"/>
              </a:rPr>
              <a:t>教育、科學、文化、體育、宗教、勞工和社會服務</a:t>
            </a:r>
            <a:endParaRPr lang="zh-TW" altLang="en-US" sz="1600" dirty="0"/>
          </a:p>
        </p:txBody>
      </p:sp>
    </p:spTree>
    <p:extLst>
      <p:ext uri="{BB962C8B-B14F-4D97-AF65-F5344CB8AC3E}">
        <p14:creationId xmlns:p14="http://schemas.microsoft.com/office/powerpoint/2010/main" val="3172776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4ABBF5B5-B002-4B6D-A647-5E991D020ABA}"/>
              </a:ext>
            </a:extLst>
          </p:cNvPr>
          <p:cNvSpPr txBox="1"/>
          <p:nvPr/>
        </p:nvSpPr>
        <p:spPr>
          <a:xfrm>
            <a:off x="628649" y="291090"/>
            <a:ext cx="7886699" cy="932688"/>
          </a:xfrm>
          <a:prstGeom prst="rect">
            <a:avLst/>
          </a:prstGeom>
        </p:spPr>
        <p:txBody>
          <a:bodyPr vert="horz" lIns="91440" tIns="45720" rIns="91440" bIns="45720" rtlCol="0" anchor="b">
            <a:normAutofit/>
          </a:bodyPr>
          <a:lstStyle/>
          <a:p>
            <a:pPr>
              <a:lnSpc>
                <a:spcPct val="90000"/>
              </a:lnSpc>
              <a:spcAft>
                <a:spcPts val="600"/>
              </a:spcAft>
            </a:pPr>
            <a:r>
              <a:rPr lang="zh-TW" altLang="en-US" sz="1900" kern="1200" dirty="0">
                <a:solidFill>
                  <a:schemeClr val="tx1"/>
                </a:solidFill>
                <a:effectLst/>
                <a:latin typeface="標楷體" panose="03000509000000000000" pitchFamily="65" charset="-120"/>
                <a:ea typeface="標楷體" panose="03000509000000000000" pitchFamily="65" charset="-120"/>
                <a:cs typeface="+mj-cs"/>
              </a:rPr>
              <a:t>下列條文和你有直接關係嗎？如是，請</a:t>
            </a:r>
            <a:r>
              <a:rPr lang="en-US" altLang="zh-HK" sz="1900" kern="1200" dirty="0">
                <a:solidFill>
                  <a:schemeClr val="tx1"/>
                </a:solidFill>
                <a:effectLst/>
                <a:latin typeface="標楷體" panose="03000509000000000000" pitchFamily="65" charset="-120"/>
                <a:ea typeface="標楷體" panose="03000509000000000000" pitchFamily="65" charset="-120"/>
                <a:cs typeface="+mj-cs"/>
                <a:sym typeface="Wingdings 2" panose="05020102010507070707" pitchFamily="18" charset="2"/>
              </a:rPr>
              <a:t></a:t>
            </a:r>
            <a:r>
              <a:rPr lang="zh-TW" altLang="en-US" sz="1900" kern="1200" dirty="0">
                <a:solidFill>
                  <a:schemeClr val="tx1"/>
                </a:solidFill>
                <a:effectLst/>
                <a:latin typeface="標楷體" panose="03000509000000000000" pitchFamily="65" charset="-120"/>
                <a:ea typeface="標楷體" panose="03000509000000000000" pitchFamily="65" charset="-120"/>
                <a:cs typeface="+mj-cs"/>
              </a:rPr>
              <a:t>「有關」，如未能肯定，又或者將來才可能有關，請</a:t>
            </a:r>
            <a:r>
              <a:rPr lang="en-US" altLang="zh-HK" sz="1900" kern="1200" dirty="0">
                <a:solidFill>
                  <a:schemeClr val="tx1"/>
                </a:solidFill>
                <a:effectLst/>
                <a:latin typeface="標楷體" panose="03000509000000000000" pitchFamily="65" charset="-120"/>
                <a:ea typeface="標楷體" panose="03000509000000000000" pitchFamily="65" charset="-120"/>
                <a:cs typeface="+mj-cs"/>
                <a:sym typeface="Wingdings 2" panose="05020102010507070707" pitchFamily="18" charset="2"/>
              </a:rPr>
              <a:t></a:t>
            </a:r>
            <a:r>
              <a:rPr lang="zh-TW" altLang="en-US" sz="1900" kern="1200" dirty="0">
                <a:solidFill>
                  <a:schemeClr val="tx1"/>
                </a:solidFill>
                <a:effectLst/>
                <a:latin typeface="標楷體" panose="03000509000000000000" pitchFamily="65" charset="-120"/>
                <a:ea typeface="標楷體" panose="03000509000000000000" pitchFamily="65" charset="-120"/>
                <a:cs typeface="+mj-cs"/>
              </a:rPr>
              <a:t>「或者」，否則便</a:t>
            </a:r>
            <a:r>
              <a:rPr lang="en-US" altLang="zh-HK" sz="1900" kern="1200" dirty="0">
                <a:solidFill>
                  <a:schemeClr val="tx1"/>
                </a:solidFill>
                <a:effectLst/>
                <a:latin typeface="標楷體" panose="03000509000000000000" pitchFamily="65" charset="-120"/>
                <a:ea typeface="標楷體" panose="03000509000000000000" pitchFamily="65" charset="-120"/>
                <a:cs typeface="+mj-cs"/>
                <a:sym typeface="Wingdings 2" panose="05020102010507070707" pitchFamily="18" charset="2"/>
              </a:rPr>
              <a:t></a:t>
            </a:r>
            <a:r>
              <a:rPr lang="zh-TW" altLang="en-US" sz="1900" kern="1200" dirty="0">
                <a:solidFill>
                  <a:schemeClr val="tx1"/>
                </a:solidFill>
                <a:effectLst/>
                <a:latin typeface="標楷體" panose="03000509000000000000" pitchFamily="65" charset="-120"/>
                <a:ea typeface="標楷體" panose="03000509000000000000" pitchFamily="65" charset="-120"/>
                <a:cs typeface="+mj-cs"/>
              </a:rPr>
              <a:t>「無關」。</a:t>
            </a:r>
            <a:endParaRPr lang="en-US" altLang="zh-HK" sz="1900" kern="1200" dirty="0">
              <a:solidFill>
                <a:schemeClr val="tx1"/>
              </a:solidFill>
              <a:latin typeface="標楷體" panose="03000509000000000000" pitchFamily="65" charset="-120"/>
              <a:ea typeface="標楷體" panose="03000509000000000000" pitchFamily="65" charset="-120"/>
              <a:cs typeface="+mj-cs"/>
            </a:endParaRPr>
          </a:p>
        </p:txBody>
      </p:sp>
      <p:pic>
        <p:nvPicPr>
          <p:cNvPr id="6146" name="Picture 181">
            <a:extLst>
              <a:ext uri="{FF2B5EF4-FFF2-40B4-BE49-F238E27FC236}">
                <a16:creationId xmlns:a16="http://schemas.microsoft.com/office/drawing/2014/main" id="{37297274-AFB6-4CA3-868A-30AE2A3F2B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2" y="0"/>
            <a:ext cx="1652587"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表格 4">
            <a:extLst>
              <a:ext uri="{FF2B5EF4-FFF2-40B4-BE49-F238E27FC236}">
                <a16:creationId xmlns:a16="http://schemas.microsoft.com/office/drawing/2014/main" id="{75140942-A522-4633-BBC1-64075C44DB9A}"/>
              </a:ext>
            </a:extLst>
          </p:cNvPr>
          <p:cNvGraphicFramePr>
            <a:graphicFrameLocks noGrp="1"/>
          </p:cNvGraphicFramePr>
          <p:nvPr>
            <p:extLst>
              <p:ext uri="{D42A27DB-BD31-4B8C-83A1-F6EECF244321}">
                <p14:modId xmlns:p14="http://schemas.microsoft.com/office/powerpoint/2010/main" val="3120870893"/>
              </p:ext>
            </p:extLst>
          </p:nvPr>
        </p:nvGraphicFramePr>
        <p:xfrm>
          <a:off x="179512" y="1514868"/>
          <a:ext cx="8784978" cy="5052045"/>
        </p:xfrm>
        <a:graphic>
          <a:graphicData uri="http://schemas.openxmlformats.org/drawingml/2006/table">
            <a:tbl>
              <a:tblPr firstRow="1" bandRow="1">
                <a:tableStyleId>{5C22544A-7EE6-4342-B048-85BDC9FD1C3A}</a:tableStyleId>
              </a:tblPr>
              <a:tblGrid>
                <a:gridCol w="712054">
                  <a:extLst>
                    <a:ext uri="{9D8B030D-6E8A-4147-A177-3AD203B41FA5}">
                      <a16:colId xmlns:a16="http://schemas.microsoft.com/office/drawing/2014/main" val="17630533"/>
                    </a:ext>
                  </a:extLst>
                </a:gridCol>
                <a:gridCol w="5936762">
                  <a:extLst>
                    <a:ext uri="{9D8B030D-6E8A-4147-A177-3AD203B41FA5}">
                      <a16:colId xmlns:a16="http://schemas.microsoft.com/office/drawing/2014/main" val="4166179038"/>
                    </a:ext>
                  </a:extLst>
                </a:gridCol>
                <a:gridCol w="712054">
                  <a:extLst>
                    <a:ext uri="{9D8B030D-6E8A-4147-A177-3AD203B41FA5}">
                      <a16:colId xmlns:a16="http://schemas.microsoft.com/office/drawing/2014/main" val="540132380"/>
                    </a:ext>
                  </a:extLst>
                </a:gridCol>
                <a:gridCol w="712054">
                  <a:extLst>
                    <a:ext uri="{9D8B030D-6E8A-4147-A177-3AD203B41FA5}">
                      <a16:colId xmlns:a16="http://schemas.microsoft.com/office/drawing/2014/main" val="57042204"/>
                    </a:ext>
                  </a:extLst>
                </a:gridCol>
                <a:gridCol w="712054">
                  <a:extLst>
                    <a:ext uri="{9D8B030D-6E8A-4147-A177-3AD203B41FA5}">
                      <a16:colId xmlns:a16="http://schemas.microsoft.com/office/drawing/2014/main" val="2831045731"/>
                    </a:ext>
                  </a:extLst>
                </a:gridCol>
              </a:tblGrid>
              <a:tr h="336803">
                <a:tc>
                  <a:txBody>
                    <a:bodyPr/>
                    <a:lstStyle/>
                    <a:p>
                      <a:pPr algn="ctr"/>
                      <a:r>
                        <a:rPr lang="zh-TW" sz="1600" kern="100" dirty="0">
                          <a:effectLst/>
                          <a:latin typeface="標楷體" panose="03000509000000000000" pitchFamily="65" charset="-120"/>
                          <a:ea typeface="標楷體" panose="03000509000000000000" pitchFamily="65" charset="-120"/>
                        </a:rPr>
                        <a:t>條文</a:t>
                      </a:r>
                    </a:p>
                  </a:txBody>
                  <a:tcPr marL="72367" marR="72367" marT="0" marB="0">
                    <a:solidFill>
                      <a:srgbClr val="00B050"/>
                    </a:solidFill>
                  </a:tcPr>
                </a:tc>
                <a:tc>
                  <a:txBody>
                    <a:bodyPr/>
                    <a:lstStyle/>
                    <a:p>
                      <a:pPr algn="ctr">
                        <a:spcBef>
                          <a:spcPts val="600"/>
                        </a:spcBef>
                      </a:pPr>
                      <a:r>
                        <a:rPr lang="zh-TW" sz="1600" u="none" kern="100" dirty="0">
                          <a:effectLst/>
                          <a:latin typeface="標楷體" panose="03000509000000000000" pitchFamily="65" charset="-120"/>
                          <a:ea typeface="標楷體" panose="03000509000000000000" pitchFamily="65" charset="-120"/>
                        </a:rPr>
                        <a:t>《基本法》第六章的條文節錄（詳細內容請參考原文）</a:t>
                      </a:r>
                    </a:p>
                  </a:txBody>
                  <a:tcPr marL="72367" marR="72367" marT="0" marB="0">
                    <a:solidFill>
                      <a:srgbClr val="00B050"/>
                    </a:solidFill>
                  </a:tcPr>
                </a:tc>
                <a:tc>
                  <a:txBody>
                    <a:bodyPr/>
                    <a:lstStyle/>
                    <a:p>
                      <a:pPr algn="l"/>
                      <a:r>
                        <a:rPr lang="zh-TW" sz="1600" kern="100" dirty="0">
                          <a:effectLst/>
                          <a:latin typeface="標楷體" panose="03000509000000000000" pitchFamily="65" charset="-120"/>
                          <a:ea typeface="標楷體" panose="03000509000000000000" pitchFamily="65" charset="-120"/>
                        </a:rPr>
                        <a:t>有關</a:t>
                      </a:r>
                    </a:p>
                  </a:txBody>
                  <a:tcPr marL="72367" marR="72367" marT="0" marB="0">
                    <a:solidFill>
                      <a:srgbClr val="00B050"/>
                    </a:solidFill>
                  </a:tcPr>
                </a:tc>
                <a:tc>
                  <a:txBody>
                    <a:bodyPr/>
                    <a:lstStyle/>
                    <a:p>
                      <a:pPr algn="l"/>
                      <a:r>
                        <a:rPr lang="zh-TW" sz="1600" kern="100" dirty="0">
                          <a:effectLst/>
                          <a:latin typeface="標楷體" panose="03000509000000000000" pitchFamily="65" charset="-120"/>
                          <a:ea typeface="標楷體" panose="03000509000000000000" pitchFamily="65" charset="-120"/>
                        </a:rPr>
                        <a:t>或者</a:t>
                      </a:r>
                    </a:p>
                  </a:txBody>
                  <a:tcPr marL="72367" marR="72367" marT="0" marB="0">
                    <a:solidFill>
                      <a:srgbClr val="00B050"/>
                    </a:solidFill>
                  </a:tcPr>
                </a:tc>
                <a:tc>
                  <a:txBody>
                    <a:bodyPr/>
                    <a:lstStyle/>
                    <a:p>
                      <a:pPr algn="l"/>
                      <a:r>
                        <a:rPr lang="zh-TW" sz="1600" kern="100" dirty="0">
                          <a:effectLst/>
                          <a:latin typeface="標楷體" panose="03000509000000000000" pitchFamily="65" charset="-120"/>
                          <a:ea typeface="標楷體" panose="03000509000000000000" pitchFamily="65" charset="-120"/>
                        </a:rPr>
                        <a:t>無關</a:t>
                      </a:r>
                    </a:p>
                  </a:txBody>
                  <a:tcPr marL="72367" marR="72367" marT="0" marB="0">
                    <a:solidFill>
                      <a:srgbClr val="00B050"/>
                    </a:solidFill>
                  </a:tcPr>
                </a:tc>
                <a:extLst>
                  <a:ext uri="{0D108BD9-81ED-4DB2-BD59-A6C34878D82A}">
                    <a16:rowId xmlns:a16="http://schemas.microsoft.com/office/drawing/2014/main" val="1229324279"/>
                  </a:ext>
                </a:extLst>
              </a:tr>
              <a:tr h="336803">
                <a:tc>
                  <a:txBody>
                    <a:bodyPr/>
                    <a:lstStyle/>
                    <a:p>
                      <a:pPr algn="l"/>
                      <a:r>
                        <a:rPr lang="en-US" sz="1500" kern="100">
                          <a:effectLst/>
                          <a:latin typeface="標楷體" panose="03000509000000000000" pitchFamily="65" charset="-120"/>
                          <a:ea typeface="標楷體" panose="03000509000000000000" pitchFamily="65" charset="-120"/>
                        </a:rPr>
                        <a:t>136</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dirty="0">
                          <a:effectLst/>
                          <a:latin typeface="標楷體" panose="03000509000000000000" pitchFamily="65" charset="-120"/>
                          <a:ea typeface="標楷體" panose="03000509000000000000" pitchFamily="65" charset="-120"/>
                        </a:rPr>
                        <a:t>私人可以興辦學校。</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dirty="0">
                          <a:effectLst/>
                          <a:latin typeface="標楷體" panose="03000509000000000000" pitchFamily="65" charset="-120"/>
                          <a:ea typeface="標楷體" panose="03000509000000000000" pitchFamily="65" charset="-120"/>
                        </a:rPr>
                        <a:t> </a:t>
                      </a:r>
                      <a:endParaRPr lang="zh-TW" sz="1500" kern="100" dirty="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dirty="0">
                          <a:effectLst/>
                          <a:latin typeface="標楷體" panose="03000509000000000000" pitchFamily="65" charset="-120"/>
                          <a:ea typeface="標楷體" panose="03000509000000000000" pitchFamily="65" charset="-120"/>
                        </a:rPr>
                        <a:t> </a:t>
                      </a:r>
                      <a:endParaRPr lang="zh-TW" sz="1500" kern="100" dirty="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2045286391"/>
                  </a:ext>
                </a:extLst>
              </a:tr>
              <a:tr h="336803">
                <a:tc>
                  <a:txBody>
                    <a:bodyPr/>
                    <a:lstStyle/>
                    <a:p>
                      <a:pPr algn="l"/>
                      <a:r>
                        <a:rPr lang="en-US" sz="1500" kern="100">
                          <a:effectLst/>
                          <a:latin typeface="標楷體" panose="03000509000000000000" pitchFamily="65" charset="-120"/>
                          <a:ea typeface="標楷體" panose="03000509000000000000" pitchFamily="65" charset="-120"/>
                        </a:rPr>
                        <a:t>137</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享有到外地求學的自由。</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743240926"/>
                  </a:ext>
                </a:extLst>
              </a:tr>
              <a:tr h="336803">
                <a:tc>
                  <a:txBody>
                    <a:bodyPr/>
                    <a:lstStyle/>
                    <a:p>
                      <a:pPr algn="l"/>
                      <a:r>
                        <a:rPr lang="en-US" sz="1500" kern="100">
                          <a:effectLst/>
                          <a:latin typeface="標楷體" panose="03000509000000000000" pitchFamily="65" charset="-120"/>
                          <a:ea typeface="標楷體" panose="03000509000000000000" pitchFamily="65" charset="-120"/>
                        </a:rPr>
                        <a:t>138</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dirty="0">
                          <a:effectLst/>
                          <a:latin typeface="標楷體" panose="03000509000000000000" pitchFamily="65" charset="-120"/>
                          <a:ea typeface="標楷體" panose="03000509000000000000" pitchFamily="65" charset="-120"/>
                        </a:rPr>
                        <a:t>社會團體和私人可依法提供各種醫療衞生服務。</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781722223"/>
                  </a:ext>
                </a:extLst>
              </a:tr>
              <a:tr h="336803">
                <a:tc>
                  <a:txBody>
                    <a:bodyPr/>
                    <a:lstStyle/>
                    <a:p>
                      <a:pPr algn="l"/>
                      <a:r>
                        <a:rPr lang="en-US" sz="1500" kern="100">
                          <a:effectLst/>
                          <a:latin typeface="標楷體" panose="03000509000000000000" pitchFamily="65" charset="-120"/>
                          <a:ea typeface="標楷體" panose="03000509000000000000" pitchFamily="65" charset="-120"/>
                        </a:rPr>
                        <a:t>139</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以法律保護科學技術的研究成果、專利和發明創造。</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2293308277"/>
                  </a:ext>
                </a:extLst>
              </a:tr>
              <a:tr h="336803">
                <a:tc>
                  <a:txBody>
                    <a:bodyPr/>
                    <a:lstStyle/>
                    <a:p>
                      <a:pPr algn="l"/>
                      <a:r>
                        <a:rPr lang="en-US" sz="1500" kern="100">
                          <a:effectLst/>
                          <a:latin typeface="標楷體" panose="03000509000000000000" pitchFamily="65" charset="-120"/>
                          <a:ea typeface="標楷體" panose="03000509000000000000" pitchFamily="65" charset="-120"/>
                        </a:rPr>
                        <a:t>140</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以法律保護作者在文學藝術創作中所獲得的成果…。</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1986635899"/>
                  </a:ext>
                </a:extLst>
              </a:tr>
              <a:tr h="336803">
                <a:tc>
                  <a:txBody>
                    <a:bodyPr/>
                    <a:lstStyle/>
                    <a:p>
                      <a:pPr algn="l"/>
                      <a:r>
                        <a:rPr lang="en-US" sz="1500" kern="100">
                          <a:effectLst/>
                          <a:latin typeface="標楷體" panose="03000509000000000000" pitchFamily="65" charset="-120"/>
                          <a:ea typeface="標楷體" panose="03000509000000000000" pitchFamily="65" charset="-120"/>
                        </a:rPr>
                        <a:t>141</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香港特別行政區政府不限制宗教信仰自由…。</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3859844719"/>
                  </a:ext>
                </a:extLst>
              </a:tr>
              <a:tr h="336803">
                <a:tc>
                  <a:txBody>
                    <a:bodyPr/>
                    <a:lstStyle/>
                    <a:p>
                      <a:pPr algn="l"/>
                      <a:r>
                        <a:rPr lang="en-US" sz="1500" kern="100">
                          <a:effectLst/>
                          <a:latin typeface="標楷體" panose="03000509000000000000" pitchFamily="65" charset="-120"/>
                          <a:ea typeface="標楷體" panose="03000509000000000000" pitchFamily="65" charset="-120"/>
                        </a:rPr>
                        <a:t>142</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政府所承認的專業團體可自行審核和頒授專業資格。</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256284705"/>
                  </a:ext>
                </a:extLst>
              </a:tr>
              <a:tr h="336803">
                <a:tc>
                  <a:txBody>
                    <a:bodyPr/>
                    <a:lstStyle/>
                    <a:p>
                      <a:pPr algn="l"/>
                      <a:r>
                        <a:rPr lang="en-US" sz="1500" kern="100">
                          <a:effectLst/>
                          <a:latin typeface="標楷體" panose="03000509000000000000" pitchFamily="65" charset="-120"/>
                          <a:ea typeface="標楷體" panose="03000509000000000000" pitchFamily="65" charset="-120"/>
                        </a:rPr>
                        <a:t>143</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民間體育團體可依法繼續存在和發展。</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2366957000"/>
                  </a:ext>
                </a:extLst>
              </a:tr>
              <a:tr h="336803">
                <a:tc>
                  <a:txBody>
                    <a:bodyPr/>
                    <a:lstStyle/>
                    <a:p>
                      <a:pPr algn="l"/>
                      <a:r>
                        <a:rPr lang="en-US" sz="1500" kern="100">
                          <a:effectLst/>
                          <a:latin typeface="標楷體" panose="03000509000000000000" pitchFamily="65" charset="-120"/>
                          <a:ea typeface="標楷體" panose="03000509000000000000" pitchFamily="65" charset="-120"/>
                        </a:rPr>
                        <a:t>144</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原在香港各資助機構任職的人員均可根據原有制度繼續受聘。</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256495012"/>
                  </a:ext>
                </a:extLst>
              </a:tr>
              <a:tr h="336803">
                <a:tc>
                  <a:txBody>
                    <a:bodyPr/>
                    <a:lstStyle/>
                    <a:p>
                      <a:pPr algn="l"/>
                      <a:r>
                        <a:rPr lang="en-US" sz="1500" kern="100">
                          <a:effectLst/>
                          <a:latin typeface="標楷體" panose="03000509000000000000" pitchFamily="65" charset="-120"/>
                          <a:ea typeface="標楷體" panose="03000509000000000000" pitchFamily="65" charset="-120"/>
                        </a:rPr>
                        <a:t>145</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社會福利制度</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429455901"/>
                  </a:ext>
                </a:extLst>
              </a:tr>
              <a:tr h="336803">
                <a:tc>
                  <a:txBody>
                    <a:bodyPr/>
                    <a:lstStyle/>
                    <a:p>
                      <a:pPr algn="l"/>
                      <a:r>
                        <a:rPr lang="en-US" sz="1500" kern="100">
                          <a:effectLst/>
                          <a:latin typeface="標楷體" panose="03000509000000000000" pitchFamily="65" charset="-120"/>
                          <a:ea typeface="標楷體" panose="03000509000000000000" pitchFamily="65" charset="-120"/>
                        </a:rPr>
                        <a:t>146</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從事社會服務的志願團體</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3908562525"/>
                  </a:ext>
                </a:extLst>
              </a:tr>
              <a:tr h="336803">
                <a:tc>
                  <a:txBody>
                    <a:bodyPr/>
                    <a:lstStyle/>
                    <a:p>
                      <a:pPr algn="l"/>
                      <a:r>
                        <a:rPr lang="en-US" sz="1500" kern="100">
                          <a:effectLst/>
                          <a:latin typeface="標楷體" panose="03000509000000000000" pitchFamily="65" charset="-120"/>
                          <a:ea typeface="標楷體" panose="03000509000000000000" pitchFamily="65" charset="-120"/>
                        </a:rPr>
                        <a:t>147</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有關勞工的法律和政策。</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3987429411"/>
                  </a:ext>
                </a:extLst>
              </a:tr>
              <a:tr h="336803">
                <a:tc>
                  <a:txBody>
                    <a:bodyPr/>
                    <a:lstStyle/>
                    <a:p>
                      <a:pPr algn="l"/>
                      <a:r>
                        <a:rPr lang="en-US" sz="1500" kern="100">
                          <a:effectLst/>
                          <a:latin typeface="標楷體" panose="03000509000000000000" pitchFamily="65" charset="-120"/>
                          <a:ea typeface="標楷體" panose="03000509000000000000" pitchFamily="65" charset="-120"/>
                        </a:rPr>
                        <a:t>148</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民間團體和宗教組織同內地相應的團體和組織的關係</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1725106972"/>
                  </a:ext>
                </a:extLst>
              </a:tr>
              <a:tr h="336803">
                <a:tc>
                  <a:txBody>
                    <a:bodyPr/>
                    <a:lstStyle/>
                    <a:p>
                      <a:pPr algn="l"/>
                      <a:r>
                        <a:rPr lang="en-US" sz="1500" kern="100">
                          <a:effectLst/>
                          <a:latin typeface="標楷體" panose="03000509000000000000" pitchFamily="65" charset="-120"/>
                          <a:ea typeface="標楷體" panose="03000509000000000000" pitchFamily="65" charset="-120"/>
                        </a:rPr>
                        <a:t>149</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zh-TW" sz="1500" kern="100">
                          <a:effectLst/>
                          <a:latin typeface="標楷體" panose="03000509000000000000" pitchFamily="65" charset="-120"/>
                          <a:ea typeface="標楷體" panose="03000509000000000000" pitchFamily="65" charset="-120"/>
                        </a:rPr>
                        <a:t>民間團體和宗教組織同世界各國各地的團體和組織的關係</a:t>
                      </a: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a:effectLst/>
                          <a:latin typeface="標楷體" panose="03000509000000000000" pitchFamily="65" charset="-120"/>
                          <a:ea typeface="標楷體" panose="03000509000000000000" pitchFamily="65" charset="-120"/>
                        </a:rPr>
                        <a:t> </a:t>
                      </a:r>
                      <a:endParaRPr lang="zh-TW" sz="1500" kern="100">
                        <a:effectLst/>
                        <a:latin typeface="標楷體" panose="03000509000000000000" pitchFamily="65" charset="-120"/>
                        <a:ea typeface="標楷體" panose="03000509000000000000" pitchFamily="65" charset="-120"/>
                      </a:endParaRPr>
                    </a:p>
                  </a:txBody>
                  <a:tcPr marL="72367" marR="72367" marT="0" marB="0"/>
                </a:tc>
                <a:tc>
                  <a:txBody>
                    <a:bodyPr/>
                    <a:lstStyle/>
                    <a:p>
                      <a:pPr algn="l"/>
                      <a:r>
                        <a:rPr lang="en-US" sz="1500" kern="100" dirty="0">
                          <a:effectLst/>
                          <a:latin typeface="標楷體" panose="03000509000000000000" pitchFamily="65" charset="-120"/>
                          <a:ea typeface="標楷體" panose="03000509000000000000" pitchFamily="65" charset="-120"/>
                        </a:rPr>
                        <a:t> </a:t>
                      </a:r>
                      <a:endParaRPr lang="zh-TW" sz="1500" kern="100" dirty="0">
                        <a:effectLst/>
                        <a:latin typeface="標楷體" panose="03000509000000000000" pitchFamily="65" charset="-120"/>
                        <a:ea typeface="標楷體" panose="03000509000000000000" pitchFamily="65" charset="-120"/>
                      </a:endParaRPr>
                    </a:p>
                  </a:txBody>
                  <a:tcPr marL="72367" marR="72367" marT="0" marB="0"/>
                </a:tc>
                <a:extLst>
                  <a:ext uri="{0D108BD9-81ED-4DB2-BD59-A6C34878D82A}">
                    <a16:rowId xmlns:a16="http://schemas.microsoft.com/office/drawing/2014/main" val="3301107633"/>
                  </a:ext>
                </a:extLst>
              </a:tr>
            </a:tbl>
          </a:graphicData>
        </a:graphic>
      </p:graphicFrame>
      <p:sp>
        <p:nvSpPr>
          <p:cNvPr id="6" name="文字方塊 8">
            <a:extLst>
              <a:ext uri="{FF2B5EF4-FFF2-40B4-BE49-F238E27FC236}">
                <a16:creationId xmlns:a16="http://schemas.microsoft.com/office/drawing/2014/main" id="{320F9C52-8B2C-447C-8333-956BFEB35773}"/>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19</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0600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67" descr="frame2">
            <a:extLst>
              <a:ext uri="{FF2B5EF4-FFF2-40B4-BE49-F238E27FC236}">
                <a16:creationId xmlns:a16="http://schemas.microsoft.com/office/drawing/2014/main" id="{2E77F98A-BCFB-40B1-A592-F0824ACBD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110302"/>
            <a:ext cx="9347200" cy="5661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文字方塊 3">
            <a:extLst>
              <a:ext uri="{FF2B5EF4-FFF2-40B4-BE49-F238E27FC236}">
                <a16:creationId xmlns:a16="http://schemas.microsoft.com/office/drawing/2014/main" id="{D2A44A46-9780-4A95-BCE5-240218C15E90}"/>
              </a:ext>
            </a:extLst>
          </p:cNvPr>
          <p:cNvSpPr txBox="1"/>
          <p:nvPr/>
        </p:nvSpPr>
        <p:spPr>
          <a:xfrm>
            <a:off x="457200" y="1772816"/>
            <a:ext cx="8229600" cy="3970318"/>
          </a:xfrm>
          <a:prstGeom prst="rect">
            <a:avLst/>
          </a:prstGeom>
          <a:noFill/>
        </p:spPr>
        <p:txBody>
          <a:bodyPr wrap="square" rtlCol="0">
            <a:spAutoFit/>
          </a:bodyPr>
          <a:lstStyle/>
          <a:p>
            <a:pPr lvl="0">
              <a:tabLst>
                <a:tab pos="269875" algn="l"/>
              </a:tabLst>
            </a:pPr>
            <a:r>
              <a:rPr lang="zh-TW" altLang="zh-HK" kern="100" dirty="0">
                <a:solidFill>
                  <a:srgbClr val="000000"/>
                </a:solidFill>
                <a:effectLst/>
                <a:latin typeface="Times New Roman" panose="02020603050405020304" pitchFamily="18" charset="0"/>
                <a:ea typeface="標楷體" panose="03000509000000000000" pitchFamily="65" charset="-120"/>
              </a:rPr>
              <a:t>這</a:t>
            </a:r>
            <a:r>
              <a:rPr lang="en-US" altLang="zh-HK" kern="100" dirty="0">
                <a:solidFill>
                  <a:srgbClr val="000000"/>
                </a:solidFill>
                <a:effectLst/>
                <a:latin typeface="Times New Roman" panose="02020603050405020304" pitchFamily="18" charset="0"/>
                <a:ea typeface="標楷體" panose="03000509000000000000" pitchFamily="65" charset="-120"/>
              </a:rPr>
              <a:t>14</a:t>
            </a:r>
            <a:r>
              <a:rPr lang="zh-TW" altLang="zh-HK" kern="100" dirty="0">
                <a:solidFill>
                  <a:srgbClr val="000000"/>
                </a:solidFill>
                <a:effectLst/>
                <a:latin typeface="Times New Roman" panose="02020603050405020304" pitchFamily="18" charset="0"/>
                <a:ea typeface="標楷體" panose="03000509000000000000" pitchFamily="65" charset="-120"/>
              </a:rPr>
              <a:t>條條文中，有沒有一條是和全班同學都沒有關係，連「或者」都沒有？</a:t>
            </a:r>
            <a:r>
              <a:rPr lang="en-US" altLang="zh-HK" u="sng" kern="100" dirty="0">
                <a:solidFill>
                  <a:srgbClr val="FF0000"/>
                </a:solidFill>
                <a:effectLst/>
                <a:latin typeface="Times New Roman" panose="02020603050405020304" pitchFamily="18" charset="0"/>
                <a:ea typeface="標楷體" panose="03000509000000000000" pitchFamily="65" charset="-120"/>
              </a:rPr>
              <a:t> </a:t>
            </a:r>
            <a:endParaRPr lang="en-US" altLang="zh-TW" kern="100" dirty="0">
              <a:solidFill>
                <a:srgbClr val="000000"/>
              </a:solidFill>
              <a:effectLst/>
              <a:latin typeface="Times New Roman" panose="02020603050405020304" pitchFamily="18" charset="0"/>
              <a:ea typeface="標楷體" panose="03000509000000000000" pitchFamily="65" charset="-120"/>
            </a:endParaRPr>
          </a:p>
          <a:p>
            <a:pPr lvl="0">
              <a:tabLst>
                <a:tab pos="269875" algn="l"/>
              </a:tabLst>
            </a:pPr>
            <a:endParaRPr lang="en-US" altLang="zh-TW" kern="100" dirty="0">
              <a:effectLst/>
              <a:latin typeface="Times New Roman" panose="02020603050405020304" pitchFamily="18" charset="0"/>
              <a:ea typeface="SimSun" panose="02010600030101010101" pitchFamily="2" charset="-122"/>
            </a:endParaRPr>
          </a:p>
          <a:p>
            <a:pPr lvl="0">
              <a:tabLst>
                <a:tab pos="269875" algn="l"/>
              </a:tabLst>
            </a:pPr>
            <a:endParaRPr lang="zh-TW" altLang="zh-HK" kern="100" dirty="0">
              <a:effectLst/>
              <a:latin typeface="Times New Roman" panose="02020603050405020304" pitchFamily="18" charset="0"/>
              <a:ea typeface="SimSun" panose="02010600030101010101" pitchFamily="2" charset="-122"/>
            </a:endParaRPr>
          </a:p>
          <a:p>
            <a:pPr lvl="0">
              <a:tabLst>
                <a:tab pos="269875" algn="l"/>
              </a:tabLst>
            </a:pPr>
            <a:endParaRPr lang="en-US" altLang="zh-TW" kern="100" dirty="0">
              <a:effectLst/>
              <a:latin typeface="Times New Roman" panose="02020603050405020304" pitchFamily="18" charset="0"/>
              <a:ea typeface="標楷體" panose="03000509000000000000" pitchFamily="65" charset="-120"/>
            </a:endParaRPr>
          </a:p>
          <a:p>
            <a:pPr lvl="0">
              <a:tabLst>
                <a:tab pos="269875" algn="l"/>
              </a:tabLst>
            </a:pPr>
            <a:r>
              <a:rPr lang="zh-TW" altLang="zh-HK" kern="100" dirty="0">
                <a:effectLst/>
                <a:latin typeface="Times New Roman" panose="02020603050405020304" pitchFamily="18" charset="0"/>
                <a:ea typeface="標楷體" panose="03000509000000000000" pitchFamily="65" charset="-120"/>
              </a:rPr>
              <a:t>這些條文，和我相關的有</a:t>
            </a:r>
            <a:r>
              <a:rPr lang="en-US" altLang="zh-HK" u="sng" kern="100" dirty="0">
                <a:solidFill>
                  <a:srgbClr val="FF0000"/>
                </a:solidFill>
                <a:effectLst/>
                <a:latin typeface="Times New Roman" panose="02020603050405020304" pitchFamily="18" charset="0"/>
                <a:ea typeface="標楷體" panose="03000509000000000000" pitchFamily="65" charset="-120"/>
              </a:rPr>
              <a:t>    </a:t>
            </a:r>
            <a:r>
              <a:rPr lang="zh-TW" altLang="zh-HK" kern="100" dirty="0">
                <a:effectLst/>
                <a:latin typeface="Times New Roman" panose="02020603050405020304" pitchFamily="18" charset="0"/>
                <a:ea typeface="標楷體" panose="03000509000000000000" pitchFamily="65" charset="-120"/>
              </a:rPr>
              <a:t>條、無關的有</a:t>
            </a:r>
            <a:r>
              <a:rPr lang="en-US" altLang="zh-HK" u="sng" kern="100" dirty="0">
                <a:solidFill>
                  <a:srgbClr val="FF0000"/>
                </a:solidFill>
                <a:effectLst/>
                <a:latin typeface="Times New Roman" panose="02020603050405020304" pitchFamily="18" charset="0"/>
                <a:ea typeface="標楷體" panose="03000509000000000000" pitchFamily="65" charset="-120"/>
              </a:rPr>
              <a:t>    </a:t>
            </a:r>
            <a:r>
              <a:rPr lang="zh-TW" altLang="zh-HK" kern="100" dirty="0">
                <a:effectLst/>
                <a:latin typeface="Times New Roman" panose="02020603050405020304" pitchFamily="18" charset="0"/>
                <a:ea typeface="標楷體" panose="03000509000000000000" pitchFamily="65" charset="-120"/>
              </a:rPr>
              <a:t>條。</a:t>
            </a:r>
            <a:endParaRPr lang="en-US" altLang="zh-TW" kern="100" dirty="0">
              <a:effectLst/>
              <a:latin typeface="Times New Roman" panose="02020603050405020304" pitchFamily="18" charset="0"/>
              <a:ea typeface="標楷體" panose="03000509000000000000" pitchFamily="65" charset="-120"/>
            </a:endParaRPr>
          </a:p>
          <a:p>
            <a:pPr lvl="0">
              <a:tabLst>
                <a:tab pos="269875" algn="l"/>
              </a:tabLst>
            </a:pPr>
            <a:endParaRPr lang="en-US" altLang="zh-TW" kern="100" dirty="0">
              <a:effectLst/>
              <a:latin typeface="Times New Roman" panose="02020603050405020304" pitchFamily="18" charset="0"/>
              <a:ea typeface="標楷體" panose="03000509000000000000" pitchFamily="65" charset="-120"/>
            </a:endParaRPr>
          </a:p>
          <a:p>
            <a:pPr lvl="0">
              <a:tabLst>
                <a:tab pos="269875" algn="l"/>
              </a:tabLst>
            </a:pPr>
            <a:r>
              <a:rPr lang="zh-TW" altLang="zh-HK" kern="100" dirty="0">
                <a:effectLst/>
                <a:latin typeface="Times New Roman" panose="02020603050405020304" pitchFamily="18" charset="0"/>
                <a:ea typeface="標楷體" panose="03000509000000000000" pitchFamily="65" charset="-120"/>
              </a:rPr>
              <a:t>可以請政府刪掉那些和我無關的條文嗎？班中誰會提出抗議？</a:t>
            </a:r>
            <a:r>
              <a:rPr lang="en-US" altLang="zh-HK" u="sng" kern="100" dirty="0">
                <a:solidFill>
                  <a:srgbClr val="FF0000"/>
                </a:solidFill>
                <a:effectLst/>
                <a:latin typeface="Times New Roman" panose="02020603050405020304" pitchFamily="18" charset="0"/>
                <a:ea typeface="標楷體" panose="03000509000000000000" pitchFamily="65" charset="-120"/>
              </a:rPr>
              <a:t>            </a:t>
            </a:r>
            <a:r>
              <a:rPr lang="en-US" altLang="zh-HK" u="sng" kern="100" dirty="0">
                <a:effectLst/>
                <a:latin typeface="Times New Roman" panose="02020603050405020304" pitchFamily="18" charset="0"/>
                <a:ea typeface="標楷體" panose="03000509000000000000" pitchFamily="65" charset="-120"/>
              </a:rPr>
              <a:t>      </a:t>
            </a:r>
          </a:p>
          <a:p>
            <a:pPr lvl="0">
              <a:tabLst>
                <a:tab pos="269875" algn="l"/>
              </a:tabLst>
            </a:pPr>
            <a:endParaRPr lang="en-US" altLang="zh-TW" kern="100" dirty="0">
              <a:effectLst/>
              <a:latin typeface="Times New Roman" panose="02020603050405020304" pitchFamily="18" charset="0"/>
              <a:ea typeface="SimSun" panose="02010600030101010101" pitchFamily="2" charset="-122"/>
            </a:endParaRPr>
          </a:p>
          <a:p>
            <a:pPr lvl="0">
              <a:tabLst>
                <a:tab pos="269875" algn="l"/>
              </a:tabLst>
            </a:pPr>
            <a:endParaRPr lang="en-US" altLang="zh-TW" kern="100" dirty="0">
              <a:effectLst/>
              <a:latin typeface="Times New Roman" panose="02020603050405020304" pitchFamily="18" charset="0"/>
              <a:ea typeface="SimSun" panose="02010600030101010101" pitchFamily="2" charset="-122"/>
            </a:endParaRPr>
          </a:p>
          <a:p>
            <a:pPr lvl="0">
              <a:tabLst>
                <a:tab pos="269875" algn="l"/>
              </a:tabLst>
            </a:pPr>
            <a:endParaRPr lang="zh-TW" altLang="zh-HK" kern="100" dirty="0">
              <a:effectLst/>
              <a:latin typeface="Times New Roman" panose="02020603050405020304" pitchFamily="18" charset="0"/>
              <a:ea typeface="SimSun" panose="02010600030101010101" pitchFamily="2" charset="-122"/>
            </a:endParaRPr>
          </a:p>
          <a:p>
            <a:pPr lvl="0">
              <a:tabLst>
                <a:tab pos="269875" algn="l"/>
              </a:tabLst>
            </a:pPr>
            <a:r>
              <a:rPr lang="zh-TW" altLang="zh-HK" kern="100" dirty="0">
                <a:effectLst/>
                <a:latin typeface="Times New Roman" panose="02020603050405020304" pitchFamily="18" charset="0"/>
                <a:ea typeface="標楷體" panose="03000509000000000000" pitchFamily="65" charset="-120"/>
              </a:rPr>
              <a:t>為什麼我們要保留那些和我自己無關的條文？</a:t>
            </a:r>
            <a:endParaRPr lang="zh-TW" altLang="zh-HK" kern="100" dirty="0">
              <a:effectLst/>
              <a:latin typeface="Times New Roman" panose="02020603050405020304" pitchFamily="18" charset="0"/>
              <a:ea typeface="SimSun" panose="02010600030101010101" pitchFamily="2" charset="-122"/>
            </a:endParaRPr>
          </a:p>
          <a:p>
            <a:endParaRPr lang="en-US" altLang="zh-TW" i="1" kern="100" dirty="0">
              <a:solidFill>
                <a:srgbClr val="FF0000"/>
              </a:solidFill>
              <a:latin typeface="Times New Roman" panose="02020603050405020304" pitchFamily="18" charset="0"/>
              <a:ea typeface="標楷體" panose="03000509000000000000" pitchFamily="65" charset="-120"/>
            </a:endParaRPr>
          </a:p>
          <a:p>
            <a:endParaRPr lang="en-US" altLang="zh-TW"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r>
              <a:rPr lang="zh-TW" altLang="zh-HK"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如果別人也主張刪去和他無關但和我相關的條文，那我怎麼樣？</a:t>
            </a:r>
            <a:r>
              <a:rPr lang="en-US" altLang="zh-HK" u="sng" kern="100" dirty="0">
                <a:solidFill>
                  <a:srgbClr val="FF0000"/>
                </a:solidFill>
                <a:effectLst/>
                <a:latin typeface="Times New Roman" panose="02020603050405020304" pitchFamily="18" charset="0"/>
                <a:ea typeface="標楷體" panose="03000509000000000000" pitchFamily="65" charset="-120"/>
              </a:rPr>
              <a:t> </a:t>
            </a:r>
          </a:p>
        </p:txBody>
      </p:sp>
      <p:cxnSp>
        <p:nvCxnSpPr>
          <p:cNvPr id="7" name="直線接點 6">
            <a:extLst>
              <a:ext uri="{FF2B5EF4-FFF2-40B4-BE49-F238E27FC236}">
                <a16:creationId xmlns:a16="http://schemas.microsoft.com/office/drawing/2014/main" id="{276E689D-0D47-481B-88BE-076BDAE993E6}"/>
              </a:ext>
            </a:extLst>
          </p:cNvPr>
          <p:cNvCxnSpPr>
            <a:cxnSpLocks/>
          </p:cNvCxnSpPr>
          <p:nvPr/>
        </p:nvCxnSpPr>
        <p:spPr>
          <a:xfrm>
            <a:off x="611560" y="5373216"/>
            <a:ext cx="61926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9603059D-A7C4-4F52-9E90-637C898B5606}"/>
              </a:ext>
            </a:extLst>
          </p:cNvPr>
          <p:cNvCxnSpPr>
            <a:cxnSpLocks/>
          </p:cNvCxnSpPr>
          <p:nvPr/>
        </p:nvCxnSpPr>
        <p:spPr>
          <a:xfrm>
            <a:off x="611560" y="4437112"/>
            <a:ext cx="61926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1EC14825-AF93-4998-838B-429C1F979DFA}"/>
              </a:ext>
            </a:extLst>
          </p:cNvPr>
          <p:cNvCxnSpPr>
            <a:cxnSpLocks/>
          </p:cNvCxnSpPr>
          <p:nvPr/>
        </p:nvCxnSpPr>
        <p:spPr>
          <a:xfrm>
            <a:off x="683568" y="6309320"/>
            <a:ext cx="61926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60516F18-8A8F-42DF-9DCF-8F8573DB2221}"/>
              </a:ext>
            </a:extLst>
          </p:cNvPr>
          <p:cNvCxnSpPr>
            <a:cxnSpLocks/>
          </p:cNvCxnSpPr>
          <p:nvPr/>
        </p:nvCxnSpPr>
        <p:spPr>
          <a:xfrm>
            <a:off x="611560" y="2564904"/>
            <a:ext cx="61926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81">
            <a:extLst>
              <a:ext uri="{FF2B5EF4-FFF2-40B4-BE49-F238E27FC236}">
                <a16:creationId xmlns:a16="http://schemas.microsoft.com/office/drawing/2014/main" id="{46A13BBB-36B8-4800-B721-E648C6199A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93712"/>
            <a:ext cx="1652587"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a:extLst>
              <a:ext uri="{FF2B5EF4-FFF2-40B4-BE49-F238E27FC236}">
                <a16:creationId xmlns:a16="http://schemas.microsoft.com/office/drawing/2014/main" id="{9AD31263-BFEB-4DB0-A8A6-2DE927EA3DC4}"/>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20</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56017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A3944E35-4AB0-43CB-89F9-A9BE979DC96C}"/>
              </a:ext>
            </a:extLst>
          </p:cNvPr>
          <p:cNvSpPr txBox="1"/>
          <p:nvPr/>
        </p:nvSpPr>
        <p:spPr>
          <a:xfrm>
            <a:off x="457200" y="934651"/>
            <a:ext cx="8229600" cy="646331"/>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這個練習讓我們知道，香港是個 多元化 的社會，因此，我們要重視的價值觀包括 包容、</a:t>
            </a:r>
            <a:r>
              <a:rPr lang="zh-TW" altLang="en-US" i="1" dirty="0">
                <a:solidFill>
                  <a:srgbClr val="FF0000"/>
                </a:solidFill>
                <a:latin typeface="標楷體" panose="03000509000000000000" pitchFamily="65" charset="-120"/>
                <a:ea typeface="標楷體" panose="03000509000000000000" pitchFamily="65" charset="-120"/>
              </a:rPr>
              <a:t>關愛、共同福祉、平等、公平、公義、法治、民主</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pic>
        <p:nvPicPr>
          <p:cNvPr id="11274" name="Picture 113" descr="21-律師">
            <a:extLst>
              <a:ext uri="{FF2B5EF4-FFF2-40B4-BE49-F238E27FC236}">
                <a16:creationId xmlns:a16="http://schemas.microsoft.com/office/drawing/2014/main" id="{307F67DB-904C-4369-A1DF-8CF4CC3341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522" y="1904604"/>
            <a:ext cx="1872208" cy="199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69" descr="21-大律師">
            <a:extLst>
              <a:ext uri="{FF2B5EF4-FFF2-40B4-BE49-F238E27FC236}">
                <a16:creationId xmlns:a16="http://schemas.microsoft.com/office/drawing/2014/main" id="{E67D54EB-9D75-43C8-8E9E-6835030361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041" y="4118863"/>
            <a:ext cx="2602632" cy="174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67" descr="47-市民3">
            <a:extLst>
              <a:ext uri="{FF2B5EF4-FFF2-40B4-BE49-F238E27FC236}">
                <a16:creationId xmlns:a16="http://schemas.microsoft.com/office/drawing/2014/main" id="{4AB7EC1B-1531-4885-A199-9D4C2ECC62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196" y="1915245"/>
            <a:ext cx="764282" cy="212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71">
            <a:extLst>
              <a:ext uri="{FF2B5EF4-FFF2-40B4-BE49-F238E27FC236}">
                <a16:creationId xmlns:a16="http://schemas.microsoft.com/office/drawing/2014/main" id="{F514498B-CF2F-4056-AECA-C296CD692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8811" y="4187868"/>
            <a:ext cx="1464190" cy="146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a:extLst>
              <a:ext uri="{FF2B5EF4-FFF2-40B4-BE49-F238E27FC236}">
                <a16:creationId xmlns:a16="http://schemas.microsoft.com/office/drawing/2014/main" id="{671DA157-AABB-47CC-B14C-1A11DE8BA6EB}"/>
              </a:ext>
            </a:extLst>
          </p:cNvPr>
          <p:cNvSpPr txBox="1"/>
          <p:nvPr/>
        </p:nvSpPr>
        <p:spPr>
          <a:xfrm>
            <a:off x="1575804" y="305702"/>
            <a:ext cx="6193392" cy="461665"/>
          </a:xfrm>
          <a:prstGeom prst="rect">
            <a:avLst/>
          </a:prstGeom>
          <a:noFill/>
        </p:spPr>
        <p:txBody>
          <a:bodyPr wrap="square" rtlCol="0">
            <a:spAutoFit/>
          </a:bodyPr>
          <a:lstStyle/>
          <a:p>
            <a:r>
              <a:rPr lang="zh-TW" altLang="en-US" sz="2400" b="1" dirty="0">
                <a:solidFill>
                  <a:srgbClr val="00B050"/>
                </a:solidFill>
              </a:rPr>
              <a:t>香港是個多元化社會，各人有不同的價值觀</a:t>
            </a:r>
            <a:endParaRPr lang="zh-HK" altLang="en-US" sz="2400" b="1" dirty="0">
              <a:solidFill>
                <a:srgbClr val="00B050"/>
              </a:solidFill>
            </a:endParaRPr>
          </a:p>
        </p:txBody>
      </p:sp>
      <p:pic>
        <p:nvPicPr>
          <p:cNvPr id="16" name="圖片 15">
            <a:extLst>
              <a:ext uri="{FF2B5EF4-FFF2-40B4-BE49-F238E27FC236}">
                <a16:creationId xmlns:a16="http://schemas.microsoft.com/office/drawing/2014/main" id="{73B1A2A4-0CD3-416C-8F7A-271B6E8EEE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9166" y="1687200"/>
            <a:ext cx="5411740" cy="3253967"/>
          </a:xfrm>
          <a:prstGeom prst="rect">
            <a:avLst/>
          </a:prstGeom>
        </p:spPr>
      </p:pic>
      <p:sp>
        <p:nvSpPr>
          <p:cNvPr id="9" name="文字方塊 8">
            <a:extLst>
              <a:ext uri="{FF2B5EF4-FFF2-40B4-BE49-F238E27FC236}">
                <a16:creationId xmlns:a16="http://schemas.microsoft.com/office/drawing/2014/main" id="{CCB9B56F-E99E-4D99-B711-C34DB3F224A1}"/>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21</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3230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4"/>
                                        </p:tgtEl>
                                        <p:attrNameLst>
                                          <p:attrName>style.visibility</p:attrName>
                                        </p:attrNameLst>
                                      </p:cBhvr>
                                      <p:to>
                                        <p:strVal val="visible"/>
                                      </p:to>
                                    </p:set>
                                    <p:animEffect transition="in" filter="fade">
                                      <p:cBhvr>
                                        <p:cTn id="12" dur="500"/>
                                        <p:tgtEl>
                                          <p:spTgt spid="11274"/>
                                        </p:tgtEl>
                                      </p:cBhvr>
                                    </p:animEffect>
                                  </p:childTnLst>
                                </p:cTn>
                              </p:par>
                              <p:par>
                                <p:cTn id="13" presetID="10" presetClass="entr" presetSubtype="0" fill="hold" nodeType="withEffect">
                                  <p:stCondLst>
                                    <p:cond delay="0"/>
                                  </p:stCondLst>
                                  <p:childTnLst>
                                    <p:set>
                                      <p:cBhvr>
                                        <p:cTn id="14" dur="1" fill="hold">
                                          <p:stCondLst>
                                            <p:cond delay="0"/>
                                          </p:stCondLst>
                                        </p:cTn>
                                        <p:tgtEl>
                                          <p:spTgt spid="11276"/>
                                        </p:tgtEl>
                                        <p:attrNameLst>
                                          <p:attrName>style.visibility</p:attrName>
                                        </p:attrNameLst>
                                      </p:cBhvr>
                                      <p:to>
                                        <p:strVal val="visible"/>
                                      </p:to>
                                    </p:set>
                                    <p:animEffect transition="in" filter="fade">
                                      <p:cBhvr>
                                        <p:cTn id="15" dur="500"/>
                                        <p:tgtEl>
                                          <p:spTgt spid="11276"/>
                                        </p:tgtEl>
                                      </p:cBhvr>
                                    </p:animEffect>
                                  </p:childTnLst>
                                </p:cTn>
                              </p:par>
                              <p:par>
                                <p:cTn id="16" presetID="10" presetClass="entr" presetSubtype="0" fill="hold" nodeType="withEffect">
                                  <p:stCondLst>
                                    <p:cond delay="0"/>
                                  </p:stCondLst>
                                  <p:childTnLst>
                                    <p:set>
                                      <p:cBhvr>
                                        <p:cTn id="17" dur="1" fill="hold">
                                          <p:stCondLst>
                                            <p:cond delay="0"/>
                                          </p:stCondLst>
                                        </p:cTn>
                                        <p:tgtEl>
                                          <p:spTgt spid="11277"/>
                                        </p:tgtEl>
                                        <p:attrNameLst>
                                          <p:attrName>style.visibility</p:attrName>
                                        </p:attrNameLst>
                                      </p:cBhvr>
                                      <p:to>
                                        <p:strVal val="visible"/>
                                      </p:to>
                                    </p:set>
                                    <p:animEffect transition="in" filter="fade">
                                      <p:cBhvr>
                                        <p:cTn id="18" dur="500"/>
                                        <p:tgtEl>
                                          <p:spTgt spid="11277"/>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1275"/>
                                        </p:tgtEl>
                                        <p:attrNameLst>
                                          <p:attrName>style.visibility</p:attrName>
                                        </p:attrNameLst>
                                      </p:cBhvr>
                                      <p:to>
                                        <p:strVal val="visible"/>
                                      </p:to>
                                    </p:set>
                                    <p:animEffect transition="in" filter="fade">
                                      <p:cBhvr>
                                        <p:cTn id="24" dur="500"/>
                                        <p:tgtEl>
                                          <p:spTgt spid="11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70">
            <a:extLst>
              <a:ext uri="{FF2B5EF4-FFF2-40B4-BE49-F238E27FC236}">
                <a16:creationId xmlns:a16="http://schemas.microsoft.com/office/drawing/2014/main" id="{10FB78FE-BB0C-4C18-94E7-5724F8F233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164941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id="{7CF0E68D-8285-4A33-A86A-5FE872385990}"/>
              </a:ext>
            </a:extLst>
          </p:cNvPr>
          <p:cNvSpPr txBox="1"/>
          <p:nvPr/>
        </p:nvSpPr>
        <p:spPr>
          <a:xfrm>
            <a:off x="755576" y="1148954"/>
            <a:ext cx="7632848" cy="923330"/>
          </a:xfrm>
          <a:prstGeom prst="rect">
            <a:avLst/>
          </a:prstGeom>
          <a:noFill/>
        </p:spPr>
        <p:txBody>
          <a:bodyPr wrap="square" rtlCol="0">
            <a:spAutoFit/>
          </a:bodyPr>
          <a:lstStyle/>
          <a:p>
            <a:r>
              <a:rPr lang="zh-TW" altLang="zh-HK" sz="1800" kern="100" dirty="0">
                <a:effectLst/>
                <a:latin typeface="標楷體" panose="03000509000000000000" pitchFamily="65" charset="-120"/>
                <a:ea typeface="標楷體" panose="03000509000000000000" pitchFamily="65" charset="-120"/>
              </a:rPr>
              <a:t>上面三人的人生志願，你會追隨嗎？為什麼要受到《基本法》的保障？試與鄰座同學討論一下，將你們的看法寫下。</a:t>
            </a:r>
          </a:p>
          <a:p>
            <a:endParaRPr lang="zh-HK" altLang="en-US" dirty="0"/>
          </a:p>
        </p:txBody>
      </p:sp>
      <p:sp>
        <p:nvSpPr>
          <p:cNvPr id="6" name="Rectangle 4">
            <a:extLst>
              <a:ext uri="{FF2B5EF4-FFF2-40B4-BE49-F238E27FC236}">
                <a16:creationId xmlns:a16="http://schemas.microsoft.com/office/drawing/2014/main" id="{C3CB6FA6-2368-48E5-B478-158409287432}"/>
              </a:ext>
            </a:extLst>
          </p:cNvPr>
          <p:cNvSpPr>
            <a:spLocks noChangeArrowheads="1"/>
          </p:cNvSpPr>
          <p:nvPr/>
        </p:nvSpPr>
        <p:spPr bwMode="auto">
          <a:xfrm>
            <a:off x="467544" y="34623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pic>
        <p:nvPicPr>
          <p:cNvPr id="12291" name="Picture 175" descr="mom_young_3">
            <a:extLst>
              <a:ext uri="{FF2B5EF4-FFF2-40B4-BE49-F238E27FC236}">
                <a16:creationId xmlns:a16="http://schemas.microsoft.com/office/drawing/2014/main" id="{51D3EFA5-CA39-4116-8D98-C055D6330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08" y="3734610"/>
            <a:ext cx="1296144" cy="14689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3C380491-5BE5-423F-92C2-A700CB29BA1A}"/>
              </a:ext>
            </a:extLst>
          </p:cNvPr>
          <p:cNvSpPr>
            <a:spLocks noChangeArrowheads="1"/>
          </p:cNvSpPr>
          <p:nvPr/>
        </p:nvSpPr>
        <p:spPr bwMode="auto">
          <a:xfrm>
            <a:off x="467544" y="45957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a:t>
            </a:r>
            <a:endParaRPr kumimoji="0" lang="en-US" altLang="zh-TW" sz="1800" b="0" i="0" u="none" strike="noStrike" cap="none" normalizeH="0" baseline="0">
              <a:ln>
                <a:noFill/>
              </a:ln>
              <a:solidFill>
                <a:schemeClr val="tx1"/>
              </a:solidFill>
              <a:effectLst/>
              <a:latin typeface="Arial" panose="020B0604020202020204" pitchFamily="34" charset="0"/>
            </a:endParaRPr>
          </a:p>
        </p:txBody>
      </p:sp>
      <p:sp>
        <p:nvSpPr>
          <p:cNvPr id="8" name="AutoShape 311">
            <a:extLst>
              <a:ext uri="{FF2B5EF4-FFF2-40B4-BE49-F238E27FC236}">
                <a16:creationId xmlns:a16="http://schemas.microsoft.com/office/drawing/2014/main" id="{020E9043-D3FB-4064-9695-CE0A1C7B6B4A}"/>
              </a:ext>
            </a:extLst>
          </p:cNvPr>
          <p:cNvSpPr>
            <a:spLocks noChangeArrowheads="1"/>
          </p:cNvSpPr>
          <p:nvPr/>
        </p:nvSpPr>
        <p:spPr bwMode="auto">
          <a:xfrm>
            <a:off x="1779960" y="3856206"/>
            <a:ext cx="1296144" cy="1327235"/>
          </a:xfrm>
          <a:prstGeom prst="wedgeRoundRectCallout">
            <a:avLst>
              <a:gd name="adj1" fmla="val -94664"/>
              <a:gd name="adj2" fmla="val -4638"/>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400" b="0" i="0" u="none" strike="noStrike" cap="none" normalizeH="0" baseline="0" dirty="0">
                <a:ln>
                  <a:noFill/>
                </a:ln>
                <a:solidFill>
                  <a:schemeClr val="tx1"/>
                </a:solidFill>
                <a:effectLst/>
                <a:latin typeface="Calibri" panose="020F0502020204030204" pitchFamily="34" charset="0"/>
                <a:ea typeface="新細明體" panose="02020500000000000000" pitchFamily="18" charset="-120"/>
              </a:rPr>
              <a:t>我花大部份時間做義工助人，他們的生活沒什麼意義！</a:t>
            </a:r>
            <a:endParaRPr kumimoji="0" lang="zh-HK" altLang="zh-HK" sz="1400" b="0" i="0" u="none" strike="noStrike" cap="none" normalizeH="0" baseline="0" dirty="0">
              <a:ln>
                <a:noFill/>
              </a:ln>
              <a:solidFill>
                <a:schemeClr val="tx1"/>
              </a:solidFill>
              <a:effectLst/>
              <a:latin typeface="Arial" panose="020B0604020202020204" pitchFamily="34" charset="0"/>
            </a:endParaRPr>
          </a:p>
        </p:txBody>
      </p:sp>
      <p:sp>
        <p:nvSpPr>
          <p:cNvPr id="9" name="矩形: 圓角 8">
            <a:extLst>
              <a:ext uri="{FF2B5EF4-FFF2-40B4-BE49-F238E27FC236}">
                <a16:creationId xmlns:a16="http://schemas.microsoft.com/office/drawing/2014/main" id="{F97AA334-205E-4510-B35A-58429483F57D}"/>
              </a:ext>
            </a:extLst>
          </p:cNvPr>
          <p:cNvSpPr/>
          <p:nvPr/>
        </p:nvSpPr>
        <p:spPr>
          <a:xfrm>
            <a:off x="3139976" y="2723571"/>
            <a:ext cx="5328592" cy="3873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文字方塊 9">
            <a:extLst>
              <a:ext uri="{FF2B5EF4-FFF2-40B4-BE49-F238E27FC236}">
                <a16:creationId xmlns:a16="http://schemas.microsoft.com/office/drawing/2014/main" id="{7A8777DB-EDD6-4DF6-8F11-D72E4EE44D33}"/>
              </a:ext>
            </a:extLst>
          </p:cNvPr>
          <p:cNvSpPr txBox="1"/>
          <p:nvPr/>
        </p:nvSpPr>
        <p:spPr>
          <a:xfrm>
            <a:off x="3500016" y="2824353"/>
            <a:ext cx="4464496" cy="646331"/>
          </a:xfrm>
          <a:prstGeom prst="rect">
            <a:avLst/>
          </a:prstGeom>
          <a:noFill/>
        </p:spPr>
        <p:txBody>
          <a:bodyPr wrap="square" rtlCol="0">
            <a:spAutoFit/>
          </a:bodyPr>
          <a:lstStyle/>
          <a:p>
            <a:r>
              <a:rPr lang="zh-TW" altLang="zh-HK" sz="1800" kern="100" dirty="0">
                <a:effectLst/>
                <a:latin typeface="標楷體" panose="03000509000000000000" pitchFamily="65" charset="-120"/>
                <a:ea typeface="標楷體" panose="03000509000000000000" pitchFamily="65" charset="-120"/>
                <a:cs typeface="Times New Roman" panose="02020603050405020304" pitchFamily="18" charset="0"/>
              </a:rPr>
              <a:t>你同意嗎？為什麼《基本法》要保障那些我們未必認同的人生取向？</a:t>
            </a:r>
            <a:endParaRPr lang="zh-HK" altLang="en-US" dirty="0">
              <a:latin typeface="標楷體" panose="03000509000000000000" pitchFamily="65" charset="-120"/>
              <a:ea typeface="標楷體" panose="03000509000000000000" pitchFamily="65" charset="-120"/>
            </a:endParaRPr>
          </a:p>
        </p:txBody>
      </p:sp>
      <p:sp>
        <p:nvSpPr>
          <p:cNvPr id="12" name="文字方塊 11">
            <a:extLst>
              <a:ext uri="{FF2B5EF4-FFF2-40B4-BE49-F238E27FC236}">
                <a16:creationId xmlns:a16="http://schemas.microsoft.com/office/drawing/2014/main" id="{C476BA07-D0D3-4971-8BF6-C9A15FCBF2D5}"/>
              </a:ext>
            </a:extLst>
          </p:cNvPr>
          <p:cNvSpPr txBox="1"/>
          <p:nvPr/>
        </p:nvSpPr>
        <p:spPr>
          <a:xfrm>
            <a:off x="3563888" y="4684144"/>
            <a:ext cx="4400624" cy="923330"/>
          </a:xfrm>
          <a:prstGeom prst="rect">
            <a:avLst/>
          </a:prstGeom>
          <a:noFill/>
        </p:spPr>
        <p:txBody>
          <a:bodyPr wrap="square" rtlCol="0">
            <a:spAutoFit/>
          </a:bodyPr>
          <a:lstStyle/>
          <a:p>
            <a:r>
              <a:rPr lang="zh-TW" altLang="zh-HK" sz="1800" kern="100" dirty="0">
                <a:effectLst/>
                <a:latin typeface="標楷體" panose="03000509000000000000" pitchFamily="65" charset="-120"/>
                <a:ea typeface="標楷體" panose="03000509000000000000" pitchFamily="65" charset="-120"/>
              </a:rPr>
              <a:t>你會怎樣回應這位女士對別人的質疑？你認為學校教育因此應加強什麼？</a:t>
            </a:r>
            <a:r>
              <a:rPr lang="en-US" altLang="zh-HK" sz="1800" kern="100" dirty="0">
                <a:effectLst/>
                <a:latin typeface="標楷體" panose="03000509000000000000" pitchFamily="65" charset="-120"/>
                <a:ea typeface="標楷體" panose="03000509000000000000" pitchFamily="65" charset="-120"/>
              </a:rPr>
              <a:t>   </a:t>
            </a:r>
            <a:endParaRPr lang="zh-TW" altLang="zh-HK" sz="1800" kern="100" dirty="0">
              <a:effectLst/>
              <a:latin typeface="標楷體" panose="03000509000000000000" pitchFamily="65" charset="-120"/>
              <a:ea typeface="標楷體" panose="03000509000000000000" pitchFamily="65" charset="-120"/>
            </a:endParaRPr>
          </a:p>
          <a:p>
            <a:endParaRPr lang="zh-HK" altLang="en-US" dirty="0"/>
          </a:p>
        </p:txBody>
      </p:sp>
      <p:sp>
        <p:nvSpPr>
          <p:cNvPr id="14" name="文字方塊 8">
            <a:extLst>
              <a:ext uri="{FF2B5EF4-FFF2-40B4-BE49-F238E27FC236}">
                <a16:creationId xmlns:a16="http://schemas.microsoft.com/office/drawing/2014/main" id="{4ADC0280-0971-4681-8CB9-052FF9C34731}"/>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22</a:t>
            </a:r>
            <a:endParaRPr lang="zh-HK" altLang="en-US" dirty="0">
              <a:latin typeface="標楷體" panose="03000509000000000000" pitchFamily="65" charset="-120"/>
              <a:ea typeface="標楷體" panose="03000509000000000000" pitchFamily="65" charset="-120"/>
            </a:endParaRPr>
          </a:p>
        </p:txBody>
      </p:sp>
      <p:cxnSp>
        <p:nvCxnSpPr>
          <p:cNvPr id="16" name="直線接點 15">
            <a:extLst>
              <a:ext uri="{FF2B5EF4-FFF2-40B4-BE49-F238E27FC236}">
                <a16:creationId xmlns:a16="http://schemas.microsoft.com/office/drawing/2014/main" id="{797B91E8-3DF1-472A-AF54-020E9EF5F785}"/>
              </a:ext>
            </a:extLst>
          </p:cNvPr>
          <p:cNvCxnSpPr>
            <a:cxnSpLocks/>
          </p:cNvCxnSpPr>
          <p:nvPr/>
        </p:nvCxnSpPr>
        <p:spPr>
          <a:xfrm>
            <a:off x="755576" y="2080419"/>
            <a:ext cx="7528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E36A430A-D652-443A-94CB-68C725FB7619}"/>
              </a:ext>
            </a:extLst>
          </p:cNvPr>
          <p:cNvCxnSpPr>
            <a:cxnSpLocks/>
          </p:cNvCxnSpPr>
          <p:nvPr/>
        </p:nvCxnSpPr>
        <p:spPr>
          <a:xfrm>
            <a:off x="611560" y="2564904"/>
            <a:ext cx="77768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7E288D67-11AD-4DE1-8C3B-754CA9E30662}"/>
              </a:ext>
            </a:extLst>
          </p:cNvPr>
          <p:cNvCxnSpPr>
            <a:cxnSpLocks/>
          </p:cNvCxnSpPr>
          <p:nvPr/>
        </p:nvCxnSpPr>
        <p:spPr>
          <a:xfrm>
            <a:off x="3347864" y="3856206"/>
            <a:ext cx="4616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2E1761D5-C412-4E7A-BE76-85208D5C4D13}"/>
              </a:ext>
            </a:extLst>
          </p:cNvPr>
          <p:cNvCxnSpPr>
            <a:cxnSpLocks/>
          </p:cNvCxnSpPr>
          <p:nvPr/>
        </p:nvCxnSpPr>
        <p:spPr>
          <a:xfrm>
            <a:off x="3347864" y="4437112"/>
            <a:ext cx="4616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87F00AA9-5ADA-478F-9843-93349BBDFC78}"/>
              </a:ext>
            </a:extLst>
          </p:cNvPr>
          <p:cNvCxnSpPr>
            <a:cxnSpLocks/>
          </p:cNvCxnSpPr>
          <p:nvPr/>
        </p:nvCxnSpPr>
        <p:spPr>
          <a:xfrm>
            <a:off x="3347864" y="5733256"/>
            <a:ext cx="4616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F1293F9E-B20D-42DE-AFD0-80627CA3CC0A}"/>
              </a:ext>
            </a:extLst>
          </p:cNvPr>
          <p:cNvCxnSpPr>
            <a:cxnSpLocks/>
          </p:cNvCxnSpPr>
          <p:nvPr/>
        </p:nvCxnSpPr>
        <p:spPr>
          <a:xfrm>
            <a:off x="3347864" y="6309320"/>
            <a:ext cx="4616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585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9BAD05E3-2BF5-4740-A00E-7759CD49DBEC}"/>
              </a:ext>
            </a:extLst>
          </p:cNvPr>
          <p:cNvSpPr txBox="1"/>
          <p:nvPr/>
        </p:nvSpPr>
        <p:spPr>
          <a:xfrm>
            <a:off x="1403648" y="332656"/>
            <a:ext cx="6336704" cy="461665"/>
          </a:xfrm>
          <a:prstGeom prst="rect">
            <a:avLst/>
          </a:prstGeom>
          <a:noFill/>
        </p:spPr>
        <p:txBody>
          <a:bodyPr wrap="square" rtlCol="0">
            <a:spAutoFit/>
          </a:bodyPr>
          <a:lstStyle/>
          <a:p>
            <a:pPr algn="ctr"/>
            <a:r>
              <a:rPr lang="zh-TW" altLang="zh-HK" sz="2400" b="1" kern="100" dirty="0">
                <a:solidFill>
                  <a:srgbClr val="19A382"/>
                </a:solidFill>
                <a:effectLst/>
                <a:latin typeface="Times New Roman" panose="02020603050405020304" pitchFamily="18" charset="0"/>
                <a:ea typeface="標楷體" panose="03000509000000000000" pitchFamily="65" charset="-120"/>
              </a:rPr>
              <a:t>在多元化社會中要從多角色考慮問題</a:t>
            </a:r>
            <a:endParaRPr lang="zh-TW" altLang="zh-HK" sz="2400" kern="100" dirty="0">
              <a:effectLst/>
              <a:latin typeface="Times New Roman" panose="02020603050405020304" pitchFamily="18" charset="0"/>
              <a:ea typeface="SimSun" panose="02010600030101010101" pitchFamily="2" charset="-122"/>
            </a:endParaRPr>
          </a:p>
        </p:txBody>
      </p:sp>
      <p:pic>
        <p:nvPicPr>
          <p:cNvPr id="8" name="圖片 7" descr="一張含有 地圖 的圖片&#10;&#10;自動產生的描述">
            <a:extLst>
              <a:ext uri="{FF2B5EF4-FFF2-40B4-BE49-F238E27FC236}">
                <a16:creationId xmlns:a16="http://schemas.microsoft.com/office/drawing/2014/main" id="{C7B63620-F6DC-4ACC-AA96-6F0180E22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32" y="1844824"/>
            <a:ext cx="4464496" cy="4128629"/>
          </a:xfrm>
          <a:prstGeom prst="rect">
            <a:avLst/>
          </a:prstGeom>
        </p:spPr>
      </p:pic>
      <p:sp>
        <p:nvSpPr>
          <p:cNvPr id="9" name="文字方塊 8">
            <a:extLst>
              <a:ext uri="{FF2B5EF4-FFF2-40B4-BE49-F238E27FC236}">
                <a16:creationId xmlns:a16="http://schemas.microsoft.com/office/drawing/2014/main" id="{E874DA6E-55DD-4906-95BC-6CF96A9F0BFE}"/>
              </a:ext>
            </a:extLst>
          </p:cNvPr>
          <p:cNvSpPr txBox="1"/>
          <p:nvPr/>
        </p:nvSpPr>
        <p:spPr>
          <a:xfrm>
            <a:off x="4875076" y="2492896"/>
            <a:ext cx="4104456" cy="3785652"/>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在單元五我們曾接觸過「明日大嶼」，當時我們主要從</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基本法</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的經濟條文的角度來考慮，現在我們試試看，不同的人對這個龐大的基建計畫，有什麼不同意見。</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你認為香港社會有什麼人對這個計畫，會有強烈意見？他們的意見是什麼？</a:t>
            </a:r>
            <a:endParaRPr lang="zh-HK" altLang="en-US" sz="2400" dirty="0">
              <a:latin typeface="標楷體" panose="03000509000000000000" pitchFamily="65" charset="-120"/>
              <a:ea typeface="標楷體" panose="03000509000000000000" pitchFamily="65" charset="-120"/>
            </a:endParaRPr>
          </a:p>
        </p:txBody>
      </p:sp>
      <p:pic>
        <p:nvPicPr>
          <p:cNvPr id="13314" name="Picture 352">
            <a:extLst>
              <a:ext uri="{FF2B5EF4-FFF2-40B4-BE49-F238E27FC236}">
                <a16:creationId xmlns:a16="http://schemas.microsoft.com/office/drawing/2014/main" id="{4773FFAC-84EF-4771-835F-F5FB930409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148" y="720577"/>
            <a:ext cx="16462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a:extLst>
              <a:ext uri="{FF2B5EF4-FFF2-40B4-BE49-F238E27FC236}">
                <a16:creationId xmlns:a16="http://schemas.microsoft.com/office/drawing/2014/main" id="{D349A95B-75B0-4662-BFBF-EF5AC3C42787}"/>
              </a:ext>
            </a:extLst>
          </p:cNvPr>
          <p:cNvSpPr txBox="1"/>
          <p:nvPr/>
        </p:nvSpPr>
        <p:spPr>
          <a:xfrm>
            <a:off x="4932040" y="1844824"/>
            <a:ext cx="3990528" cy="553998"/>
          </a:xfrm>
          <a:prstGeom prst="rect">
            <a:avLst/>
          </a:prstGeom>
          <a:noFill/>
        </p:spPr>
        <p:txBody>
          <a:bodyPr wrap="square" rtlCol="0">
            <a:spAutoFit/>
          </a:bodyPr>
          <a:lstStyle/>
          <a:p>
            <a:pPr algn="ctr"/>
            <a:r>
              <a:rPr lang="zh-TW" altLang="en-US" sz="3000" dirty="0">
                <a:latin typeface="標楷體" panose="03000509000000000000" pitchFamily="65" charset="-120"/>
                <a:ea typeface="標楷體" panose="03000509000000000000" pitchFamily="65" charset="-120"/>
              </a:rPr>
              <a:t>「明日大嶼」</a:t>
            </a:r>
            <a:endParaRPr lang="zh-HK" altLang="en-US" sz="3000" dirty="0">
              <a:latin typeface="標楷體" panose="03000509000000000000" pitchFamily="65" charset="-120"/>
              <a:ea typeface="標楷體" panose="03000509000000000000" pitchFamily="65" charset="-120"/>
            </a:endParaRPr>
          </a:p>
        </p:txBody>
      </p:sp>
      <p:sp>
        <p:nvSpPr>
          <p:cNvPr id="7" name="文字方塊 8">
            <a:extLst>
              <a:ext uri="{FF2B5EF4-FFF2-40B4-BE49-F238E27FC236}">
                <a16:creationId xmlns:a16="http://schemas.microsoft.com/office/drawing/2014/main" id="{5FFDE027-7A9E-41E0-A87A-EA8D75920068}"/>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23</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4213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7" descr="frame2">
            <a:extLst>
              <a:ext uri="{FF2B5EF4-FFF2-40B4-BE49-F238E27FC236}">
                <a16:creationId xmlns:a16="http://schemas.microsoft.com/office/drawing/2014/main" id="{853AD211-1127-4C37-BB09-46554DF44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636"/>
            <a:ext cx="9137650" cy="6552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9" name="Picture 353" descr="Unit 4_p4">
            <a:extLst>
              <a:ext uri="{FF2B5EF4-FFF2-40B4-BE49-F238E27FC236}">
                <a16:creationId xmlns:a16="http://schemas.microsoft.com/office/drawing/2014/main" id="{DDFEFDE7-FAB1-403A-941F-E4D179F9AD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7186" y="423894"/>
            <a:ext cx="1014550" cy="1577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50" name="Picture 355" descr="Unit 2_p9">
            <a:extLst>
              <a:ext uri="{FF2B5EF4-FFF2-40B4-BE49-F238E27FC236}">
                <a16:creationId xmlns:a16="http://schemas.microsoft.com/office/drawing/2014/main" id="{0DA83A42-0486-45F1-B0E8-B601C98580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7186" y="2241245"/>
            <a:ext cx="845374" cy="1587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51" name="Picture 357" descr="Unit 4_p2">
            <a:extLst>
              <a:ext uri="{FF2B5EF4-FFF2-40B4-BE49-F238E27FC236}">
                <a16:creationId xmlns:a16="http://schemas.microsoft.com/office/drawing/2014/main" id="{641413F0-528F-4318-B167-FFCF171673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186" y="4084918"/>
            <a:ext cx="787706" cy="172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52" name="Picture 354" descr="Unit 4_p5">
            <a:extLst>
              <a:ext uri="{FF2B5EF4-FFF2-40B4-BE49-F238E27FC236}">
                <a16:creationId xmlns:a16="http://schemas.microsoft.com/office/drawing/2014/main" id="{63696492-568E-4C3A-8650-2A86000909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153" y="459777"/>
            <a:ext cx="830498" cy="1385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53" name="Picture 356" descr="Unit 4_p9">
            <a:extLst>
              <a:ext uri="{FF2B5EF4-FFF2-40B4-BE49-F238E27FC236}">
                <a16:creationId xmlns:a16="http://schemas.microsoft.com/office/drawing/2014/main" id="{73536351-757C-4083-9EF8-8E18256854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6252" y="2249505"/>
            <a:ext cx="810399" cy="1385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54" name="Picture 358" descr="Unit 4_p3">
            <a:extLst>
              <a:ext uri="{FF2B5EF4-FFF2-40B4-BE49-F238E27FC236}">
                <a16:creationId xmlns:a16="http://schemas.microsoft.com/office/drawing/2014/main" id="{911FBB98-CFA5-4F6F-A758-176DDBD24C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7055" y="4181130"/>
            <a:ext cx="739596" cy="15369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文字方塊 9">
            <a:extLst>
              <a:ext uri="{FF2B5EF4-FFF2-40B4-BE49-F238E27FC236}">
                <a16:creationId xmlns:a16="http://schemas.microsoft.com/office/drawing/2014/main" id="{EE58A8AB-6829-42B7-8D99-F2D9C089DAE7}"/>
              </a:ext>
            </a:extLst>
          </p:cNvPr>
          <p:cNvSpPr txBox="1"/>
          <p:nvPr/>
        </p:nvSpPr>
        <p:spPr>
          <a:xfrm>
            <a:off x="2220309" y="450952"/>
            <a:ext cx="1944216"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經濟學者</a:t>
            </a:r>
            <a:endParaRPr lang="zh-HK" altLang="en-US" dirty="0">
              <a:latin typeface="標楷體" panose="03000509000000000000" pitchFamily="65" charset="-120"/>
              <a:ea typeface="標楷體" panose="03000509000000000000" pitchFamily="65" charset="-120"/>
            </a:endParaRPr>
          </a:p>
        </p:txBody>
      </p:sp>
      <p:sp>
        <p:nvSpPr>
          <p:cNvPr id="29" name="文字方塊 28">
            <a:extLst>
              <a:ext uri="{FF2B5EF4-FFF2-40B4-BE49-F238E27FC236}">
                <a16:creationId xmlns:a16="http://schemas.microsoft.com/office/drawing/2014/main" id="{BB903486-4AB2-449E-9D83-6FD7903550EB}"/>
              </a:ext>
            </a:extLst>
          </p:cNvPr>
          <p:cNvSpPr txBox="1"/>
          <p:nvPr/>
        </p:nvSpPr>
        <p:spPr>
          <a:xfrm>
            <a:off x="2177867" y="2439740"/>
            <a:ext cx="1944216"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公屋輪候人士</a:t>
            </a:r>
            <a:endParaRPr lang="zh-HK" altLang="en-US" dirty="0">
              <a:latin typeface="標楷體" panose="03000509000000000000" pitchFamily="65" charset="-120"/>
              <a:ea typeface="標楷體" panose="03000509000000000000" pitchFamily="65" charset="-120"/>
            </a:endParaRPr>
          </a:p>
        </p:txBody>
      </p:sp>
      <p:sp>
        <p:nvSpPr>
          <p:cNvPr id="30" name="文字方塊 29">
            <a:extLst>
              <a:ext uri="{FF2B5EF4-FFF2-40B4-BE49-F238E27FC236}">
                <a16:creationId xmlns:a16="http://schemas.microsoft.com/office/drawing/2014/main" id="{4BD541E7-C690-4558-B9EB-3AE58FC827BD}"/>
              </a:ext>
            </a:extLst>
          </p:cNvPr>
          <p:cNvSpPr txBox="1"/>
          <p:nvPr/>
        </p:nvSpPr>
        <p:spPr>
          <a:xfrm>
            <a:off x="2177867" y="4349935"/>
            <a:ext cx="1944216"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環保人士</a:t>
            </a:r>
            <a:endParaRPr lang="zh-HK" altLang="en-US" dirty="0">
              <a:latin typeface="標楷體" panose="03000509000000000000" pitchFamily="65" charset="-120"/>
              <a:ea typeface="標楷體" panose="03000509000000000000" pitchFamily="65" charset="-120"/>
            </a:endParaRPr>
          </a:p>
        </p:txBody>
      </p:sp>
      <p:sp>
        <p:nvSpPr>
          <p:cNvPr id="31" name="文字方塊 30">
            <a:extLst>
              <a:ext uri="{FF2B5EF4-FFF2-40B4-BE49-F238E27FC236}">
                <a16:creationId xmlns:a16="http://schemas.microsoft.com/office/drawing/2014/main" id="{D50E69DE-63EE-4A50-9578-64EDAB1EE75C}"/>
              </a:ext>
            </a:extLst>
          </p:cNvPr>
          <p:cNvSpPr txBox="1"/>
          <p:nvPr/>
        </p:nvSpPr>
        <p:spPr>
          <a:xfrm>
            <a:off x="6357797" y="391854"/>
            <a:ext cx="1944216"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家庭主婦</a:t>
            </a:r>
            <a:endParaRPr lang="zh-HK" altLang="en-US" dirty="0">
              <a:latin typeface="標楷體" panose="03000509000000000000" pitchFamily="65" charset="-120"/>
              <a:ea typeface="標楷體" panose="03000509000000000000" pitchFamily="65" charset="-120"/>
            </a:endParaRPr>
          </a:p>
        </p:txBody>
      </p:sp>
      <p:sp>
        <p:nvSpPr>
          <p:cNvPr id="32" name="文字方塊 31">
            <a:extLst>
              <a:ext uri="{FF2B5EF4-FFF2-40B4-BE49-F238E27FC236}">
                <a16:creationId xmlns:a16="http://schemas.microsoft.com/office/drawing/2014/main" id="{7F54E2E3-370D-4F9E-8B28-DBB4E112CDEB}"/>
              </a:ext>
            </a:extLst>
          </p:cNvPr>
          <p:cNvSpPr txBox="1"/>
          <p:nvPr/>
        </p:nvSpPr>
        <p:spPr>
          <a:xfrm>
            <a:off x="6322730" y="2394069"/>
            <a:ext cx="1944216"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基建工程師</a:t>
            </a:r>
            <a:endParaRPr lang="zh-HK" altLang="en-US" dirty="0">
              <a:latin typeface="標楷體" panose="03000509000000000000" pitchFamily="65" charset="-120"/>
              <a:ea typeface="標楷體" panose="03000509000000000000" pitchFamily="65" charset="-120"/>
            </a:endParaRPr>
          </a:p>
        </p:txBody>
      </p:sp>
      <p:sp>
        <p:nvSpPr>
          <p:cNvPr id="33" name="文字方塊 32">
            <a:extLst>
              <a:ext uri="{FF2B5EF4-FFF2-40B4-BE49-F238E27FC236}">
                <a16:creationId xmlns:a16="http://schemas.microsoft.com/office/drawing/2014/main" id="{73148C8E-1059-42B4-BA33-7F03A79D0F94}"/>
              </a:ext>
            </a:extLst>
          </p:cNvPr>
          <p:cNvSpPr txBox="1"/>
          <p:nvPr/>
        </p:nvSpPr>
        <p:spPr>
          <a:xfrm>
            <a:off x="6401402" y="4336640"/>
            <a:ext cx="137207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失業人士</a:t>
            </a:r>
            <a:endParaRPr lang="zh-HK" altLang="en-US" dirty="0">
              <a:latin typeface="標楷體" panose="03000509000000000000" pitchFamily="65" charset="-120"/>
              <a:ea typeface="標楷體" panose="03000509000000000000" pitchFamily="65" charset="-120"/>
            </a:endParaRPr>
          </a:p>
        </p:txBody>
      </p:sp>
      <p:sp>
        <p:nvSpPr>
          <p:cNvPr id="11" name="文字方塊 10">
            <a:extLst>
              <a:ext uri="{FF2B5EF4-FFF2-40B4-BE49-F238E27FC236}">
                <a16:creationId xmlns:a16="http://schemas.microsoft.com/office/drawing/2014/main" id="{DC167AFD-2B72-41C4-A337-8AE888AB4669}"/>
              </a:ext>
            </a:extLst>
          </p:cNvPr>
          <p:cNvSpPr txBox="1"/>
          <p:nvPr/>
        </p:nvSpPr>
        <p:spPr>
          <a:xfrm>
            <a:off x="755576" y="1052736"/>
            <a:ext cx="511610" cy="369332"/>
          </a:xfrm>
          <a:prstGeom prst="rect">
            <a:avLst/>
          </a:prstGeom>
          <a:noFill/>
        </p:spPr>
        <p:txBody>
          <a:bodyPr wrap="square" rtlCol="0">
            <a:spAutoFit/>
          </a:bodyPr>
          <a:lstStyle/>
          <a:p>
            <a:r>
              <a:rPr lang="en-US" altLang="zh-HK" dirty="0"/>
              <a:t>A</a:t>
            </a:r>
            <a:endParaRPr lang="zh-HK" altLang="en-US" dirty="0"/>
          </a:p>
        </p:txBody>
      </p:sp>
      <p:sp>
        <p:nvSpPr>
          <p:cNvPr id="35" name="文字方塊 34">
            <a:extLst>
              <a:ext uri="{FF2B5EF4-FFF2-40B4-BE49-F238E27FC236}">
                <a16:creationId xmlns:a16="http://schemas.microsoft.com/office/drawing/2014/main" id="{C2E9EB99-4F17-449A-8104-B364642B4170}"/>
              </a:ext>
            </a:extLst>
          </p:cNvPr>
          <p:cNvSpPr txBox="1"/>
          <p:nvPr/>
        </p:nvSpPr>
        <p:spPr>
          <a:xfrm>
            <a:off x="4686450" y="1052736"/>
            <a:ext cx="511610" cy="369332"/>
          </a:xfrm>
          <a:prstGeom prst="rect">
            <a:avLst/>
          </a:prstGeom>
          <a:noFill/>
        </p:spPr>
        <p:txBody>
          <a:bodyPr wrap="square" rtlCol="0">
            <a:spAutoFit/>
          </a:bodyPr>
          <a:lstStyle/>
          <a:p>
            <a:r>
              <a:rPr lang="en-US" altLang="zh-HK" dirty="0"/>
              <a:t>B</a:t>
            </a:r>
            <a:endParaRPr lang="zh-HK" altLang="en-US" dirty="0"/>
          </a:p>
        </p:txBody>
      </p:sp>
      <p:sp>
        <p:nvSpPr>
          <p:cNvPr id="36" name="文字方塊 35">
            <a:extLst>
              <a:ext uri="{FF2B5EF4-FFF2-40B4-BE49-F238E27FC236}">
                <a16:creationId xmlns:a16="http://schemas.microsoft.com/office/drawing/2014/main" id="{91C58D05-9898-427A-9E25-DD60C3D66D9A}"/>
              </a:ext>
            </a:extLst>
          </p:cNvPr>
          <p:cNvSpPr txBox="1"/>
          <p:nvPr/>
        </p:nvSpPr>
        <p:spPr>
          <a:xfrm>
            <a:off x="810961" y="2624406"/>
            <a:ext cx="511610" cy="369332"/>
          </a:xfrm>
          <a:prstGeom prst="rect">
            <a:avLst/>
          </a:prstGeom>
          <a:noFill/>
        </p:spPr>
        <p:txBody>
          <a:bodyPr wrap="square" rtlCol="0">
            <a:spAutoFit/>
          </a:bodyPr>
          <a:lstStyle/>
          <a:p>
            <a:r>
              <a:rPr lang="en-US" altLang="zh-HK" dirty="0"/>
              <a:t>C</a:t>
            </a:r>
            <a:endParaRPr lang="zh-HK" altLang="en-US" dirty="0"/>
          </a:p>
        </p:txBody>
      </p:sp>
      <p:sp>
        <p:nvSpPr>
          <p:cNvPr id="37" name="文字方塊 36">
            <a:extLst>
              <a:ext uri="{FF2B5EF4-FFF2-40B4-BE49-F238E27FC236}">
                <a16:creationId xmlns:a16="http://schemas.microsoft.com/office/drawing/2014/main" id="{1DB828FE-561A-4114-B82A-03290D56B6D9}"/>
              </a:ext>
            </a:extLst>
          </p:cNvPr>
          <p:cNvSpPr txBox="1"/>
          <p:nvPr/>
        </p:nvSpPr>
        <p:spPr>
          <a:xfrm>
            <a:off x="4741835" y="2624406"/>
            <a:ext cx="511610" cy="369332"/>
          </a:xfrm>
          <a:prstGeom prst="rect">
            <a:avLst/>
          </a:prstGeom>
          <a:noFill/>
        </p:spPr>
        <p:txBody>
          <a:bodyPr wrap="square" rtlCol="0">
            <a:spAutoFit/>
          </a:bodyPr>
          <a:lstStyle/>
          <a:p>
            <a:r>
              <a:rPr lang="en-US" altLang="zh-HK" dirty="0"/>
              <a:t>D</a:t>
            </a:r>
            <a:endParaRPr lang="zh-HK" altLang="en-US" dirty="0"/>
          </a:p>
        </p:txBody>
      </p:sp>
      <p:sp>
        <p:nvSpPr>
          <p:cNvPr id="38" name="文字方塊 37">
            <a:extLst>
              <a:ext uri="{FF2B5EF4-FFF2-40B4-BE49-F238E27FC236}">
                <a16:creationId xmlns:a16="http://schemas.microsoft.com/office/drawing/2014/main" id="{F33F034A-3151-4D3D-BE10-90B737D2F483}"/>
              </a:ext>
            </a:extLst>
          </p:cNvPr>
          <p:cNvSpPr txBox="1"/>
          <p:nvPr/>
        </p:nvSpPr>
        <p:spPr>
          <a:xfrm>
            <a:off x="832006" y="4660684"/>
            <a:ext cx="511610" cy="369332"/>
          </a:xfrm>
          <a:prstGeom prst="rect">
            <a:avLst/>
          </a:prstGeom>
          <a:noFill/>
        </p:spPr>
        <p:txBody>
          <a:bodyPr wrap="square" rtlCol="0">
            <a:spAutoFit/>
          </a:bodyPr>
          <a:lstStyle/>
          <a:p>
            <a:r>
              <a:rPr lang="en-US" altLang="zh-HK" dirty="0"/>
              <a:t>E</a:t>
            </a:r>
            <a:endParaRPr lang="zh-HK" altLang="en-US" dirty="0"/>
          </a:p>
        </p:txBody>
      </p:sp>
      <p:sp>
        <p:nvSpPr>
          <p:cNvPr id="39" name="文字方塊 38">
            <a:extLst>
              <a:ext uri="{FF2B5EF4-FFF2-40B4-BE49-F238E27FC236}">
                <a16:creationId xmlns:a16="http://schemas.microsoft.com/office/drawing/2014/main" id="{E0228100-2360-4209-91F9-F0EABC09AA2C}"/>
              </a:ext>
            </a:extLst>
          </p:cNvPr>
          <p:cNvSpPr txBox="1"/>
          <p:nvPr/>
        </p:nvSpPr>
        <p:spPr>
          <a:xfrm>
            <a:off x="4762880" y="4660684"/>
            <a:ext cx="511610" cy="369332"/>
          </a:xfrm>
          <a:prstGeom prst="rect">
            <a:avLst/>
          </a:prstGeom>
          <a:noFill/>
        </p:spPr>
        <p:txBody>
          <a:bodyPr wrap="square" rtlCol="0">
            <a:spAutoFit/>
          </a:bodyPr>
          <a:lstStyle/>
          <a:p>
            <a:r>
              <a:rPr lang="en-US" altLang="zh-HK" dirty="0"/>
              <a:t>F</a:t>
            </a:r>
            <a:endParaRPr lang="zh-HK" altLang="en-US" dirty="0"/>
          </a:p>
        </p:txBody>
      </p:sp>
      <p:sp>
        <p:nvSpPr>
          <p:cNvPr id="12" name="文字方塊 11">
            <a:extLst>
              <a:ext uri="{FF2B5EF4-FFF2-40B4-BE49-F238E27FC236}">
                <a16:creationId xmlns:a16="http://schemas.microsoft.com/office/drawing/2014/main" id="{C400A6D1-FCC4-462D-ACA7-D10B78C408A6}"/>
              </a:ext>
            </a:extLst>
          </p:cNvPr>
          <p:cNvSpPr txBox="1"/>
          <p:nvPr/>
        </p:nvSpPr>
        <p:spPr>
          <a:xfrm>
            <a:off x="2112560" y="4660684"/>
            <a:ext cx="2397755" cy="1577822"/>
          </a:xfrm>
          <a:prstGeom prst="rect">
            <a:avLst/>
          </a:prstGeom>
          <a:noFill/>
          <a:ln>
            <a:solidFill>
              <a:schemeClr val="tx1"/>
            </a:solidFill>
          </a:ln>
        </p:spPr>
        <p:txBody>
          <a:bodyPr wrap="square" rtlCol="0">
            <a:spAutoFit/>
          </a:bodyPr>
          <a:lstStyle/>
          <a:p>
            <a:endParaRPr lang="zh-HK" altLang="en-US" dirty="0"/>
          </a:p>
        </p:txBody>
      </p:sp>
      <p:sp>
        <p:nvSpPr>
          <p:cNvPr id="41" name="文字方塊 40">
            <a:extLst>
              <a:ext uri="{FF2B5EF4-FFF2-40B4-BE49-F238E27FC236}">
                <a16:creationId xmlns:a16="http://schemas.microsoft.com/office/drawing/2014/main" id="{0D7C8A52-E35D-46E8-99B1-E8BAA93AB56A}"/>
              </a:ext>
            </a:extLst>
          </p:cNvPr>
          <p:cNvSpPr txBox="1"/>
          <p:nvPr/>
        </p:nvSpPr>
        <p:spPr>
          <a:xfrm>
            <a:off x="2130235" y="2763401"/>
            <a:ext cx="2397755" cy="1577822"/>
          </a:xfrm>
          <a:prstGeom prst="rect">
            <a:avLst/>
          </a:prstGeom>
          <a:noFill/>
          <a:ln>
            <a:solidFill>
              <a:schemeClr val="tx1"/>
            </a:solidFill>
          </a:ln>
        </p:spPr>
        <p:txBody>
          <a:bodyPr wrap="square" rtlCol="0">
            <a:spAutoFit/>
          </a:bodyPr>
          <a:lstStyle/>
          <a:p>
            <a:endParaRPr lang="zh-HK" altLang="en-US" dirty="0"/>
          </a:p>
        </p:txBody>
      </p:sp>
      <p:sp>
        <p:nvSpPr>
          <p:cNvPr id="42" name="文字方塊 41">
            <a:extLst>
              <a:ext uri="{FF2B5EF4-FFF2-40B4-BE49-F238E27FC236}">
                <a16:creationId xmlns:a16="http://schemas.microsoft.com/office/drawing/2014/main" id="{123A646E-E071-42F8-A6AB-E45DB53BA548}"/>
              </a:ext>
            </a:extLst>
          </p:cNvPr>
          <p:cNvSpPr txBox="1"/>
          <p:nvPr/>
        </p:nvSpPr>
        <p:spPr>
          <a:xfrm>
            <a:off x="2177867" y="793226"/>
            <a:ext cx="2397755" cy="1577822"/>
          </a:xfrm>
          <a:prstGeom prst="rect">
            <a:avLst/>
          </a:prstGeom>
          <a:noFill/>
          <a:ln>
            <a:solidFill>
              <a:schemeClr val="tx1"/>
            </a:solidFill>
          </a:ln>
        </p:spPr>
        <p:txBody>
          <a:bodyPr wrap="square" rtlCol="0">
            <a:spAutoFit/>
          </a:bodyPr>
          <a:lstStyle/>
          <a:p>
            <a:endParaRPr lang="zh-HK" altLang="en-US" dirty="0"/>
          </a:p>
        </p:txBody>
      </p:sp>
      <p:sp>
        <p:nvSpPr>
          <p:cNvPr id="43" name="文字方塊 42">
            <a:extLst>
              <a:ext uri="{FF2B5EF4-FFF2-40B4-BE49-F238E27FC236}">
                <a16:creationId xmlns:a16="http://schemas.microsoft.com/office/drawing/2014/main" id="{60B68254-4CEA-4BC1-BCF4-D45478163CDF}"/>
              </a:ext>
            </a:extLst>
          </p:cNvPr>
          <p:cNvSpPr txBox="1"/>
          <p:nvPr/>
        </p:nvSpPr>
        <p:spPr>
          <a:xfrm>
            <a:off x="6323846" y="724706"/>
            <a:ext cx="2028632" cy="1577822"/>
          </a:xfrm>
          <a:prstGeom prst="rect">
            <a:avLst/>
          </a:prstGeom>
          <a:noFill/>
          <a:ln>
            <a:solidFill>
              <a:schemeClr val="tx1"/>
            </a:solidFill>
          </a:ln>
        </p:spPr>
        <p:txBody>
          <a:bodyPr wrap="square" rtlCol="0">
            <a:spAutoFit/>
          </a:bodyPr>
          <a:lstStyle/>
          <a:p>
            <a:endParaRPr lang="zh-HK" altLang="en-US" dirty="0"/>
          </a:p>
        </p:txBody>
      </p:sp>
      <p:sp>
        <p:nvSpPr>
          <p:cNvPr id="44" name="文字方塊 43">
            <a:extLst>
              <a:ext uri="{FF2B5EF4-FFF2-40B4-BE49-F238E27FC236}">
                <a16:creationId xmlns:a16="http://schemas.microsoft.com/office/drawing/2014/main" id="{5E283064-BA10-4822-A936-7C258020032C}"/>
              </a:ext>
            </a:extLst>
          </p:cNvPr>
          <p:cNvSpPr txBox="1"/>
          <p:nvPr/>
        </p:nvSpPr>
        <p:spPr>
          <a:xfrm>
            <a:off x="6360673" y="2704474"/>
            <a:ext cx="2028632" cy="1577822"/>
          </a:xfrm>
          <a:prstGeom prst="rect">
            <a:avLst/>
          </a:prstGeom>
          <a:noFill/>
          <a:ln>
            <a:solidFill>
              <a:schemeClr val="tx1"/>
            </a:solidFill>
          </a:ln>
        </p:spPr>
        <p:txBody>
          <a:bodyPr wrap="square" rtlCol="0">
            <a:spAutoFit/>
          </a:bodyPr>
          <a:lstStyle/>
          <a:p>
            <a:endParaRPr lang="zh-HK" altLang="en-US" dirty="0"/>
          </a:p>
        </p:txBody>
      </p:sp>
      <p:sp>
        <p:nvSpPr>
          <p:cNvPr id="45" name="文字方塊 44">
            <a:extLst>
              <a:ext uri="{FF2B5EF4-FFF2-40B4-BE49-F238E27FC236}">
                <a16:creationId xmlns:a16="http://schemas.microsoft.com/office/drawing/2014/main" id="{0D65344D-2EEC-4879-A35D-5D47520E589C}"/>
              </a:ext>
            </a:extLst>
          </p:cNvPr>
          <p:cNvSpPr txBox="1"/>
          <p:nvPr/>
        </p:nvSpPr>
        <p:spPr>
          <a:xfrm>
            <a:off x="6359384" y="4673445"/>
            <a:ext cx="2028632" cy="1577822"/>
          </a:xfrm>
          <a:prstGeom prst="rect">
            <a:avLst/>
          </a:prstGeom>
          <a:noFill/>
          <a:ln>
            <a:solidFill>
              <a:schemeClr val="tx1"/>
            </a:solidFill>
          </a:ln>
        </p:spPr>
        <p:txBody>
          <a:bodyPr wrap="square" rtlCol="0">
            <a:spAutoFit/>
          </a:bodyPr>
          <a:lstStyle/>
          <a:p>
            <a:endParaRPr lang="zh-HK" altLang="en-US" dirty="0"/>
          </a:p>
        </p:txBody>
      </p:sp>
      <p:sp>
        <p:nvSpPr>
          <p:cNvPr id="27" name="文字方塊 8">
            <a:extLst>
              <a:ext uri="{FF2B5EF4-FFF2-40B4-BE49-F238E27FC236}">
                <a16:creationId xmlns:a16="http://schemas.microsoft.com/office/drawing/2014/main" id="{DDAF88B7-84B9-42CB-AB7F-C5DA3973FF9D}"/>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24</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90429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67" descr="frame2">
            <a:extLst>
              <a:ext uri="{FF2B5EF4-FFF2-40B4-BE49-F238E27FC236}">
                <a16:creationId xmlns:a16="http://schemas.microsoft.com/office/drawing/2014/main" id="{01BF8ED8-9AB7-4CE2-BDA8-233CDCB2B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38" y="10106"/>
            <a:ext cx="9285349" cy="673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文字方塊 3">
            <a:extLst>
              <a:ext uri="{FF2B5EF4-FFF2-40B4-BE49-F238E27FC236}">
                <a16:creationId xmlns:a16="http://schemas.microsoft.com/office/drawing/2014/main" id="{A5E704F6-C614-45FA-99DF-633660EA553D}"/>
              </a:ext>
            </a:extLst>
          </p:cNvPr>
          <p:cNvSpPr txBox="1"/>
          <p:nvPr/>
        </p:nvSpPr>
        <p:spPr>
          <a:xfrm>
            <a:off x="611560" y="387358"/>
            <a:ext cx="8136904" cy="707886"/>
          </a:xfrm>
          <a:prstGeom prst="rect">
            <a:avLst/>
          </a:prstGeom>
          <a:noFill/>
        </p:spPr>
        <p:txBody>
          <a:bodyPr wrap="square" rtlCol="0">
            <a:spAutoFit/>
          </a:bodyPr>
          <a:lstStyle/>
          <a:p>
            <a:r>
              <a:rPr lang="zh-TW" altLang="zh-HK" sz="2000" kern="100" dirty="0">
                <a:effectLst/>
                <a:latin typeface="Times New Roman" panose="02020603050405020304" pitchFamily="18" charset="0"/>
                <a:ea typeface="標楷體" panose="03000509000000000000" pitchFamily="65" charset="-120"/>
              </a:rPr>
              <a:t>你認為他們對「明日大嶼願景」的意見為什麼不同？</a:t>
            </a:r>
            <a:endParaRPr lang="zh-TW" altLang="zh-HK" sz="2000" kern="100" dirty="0">
              <a:effectLst/>
              <a:latin typeface="Times New Roman" panose="02020603050405020304" pitchFamily="18" charset="0"/>
              <a:ea typeface="SimSun" panose="02010600030101010101" pitchFamily="2" charset="-122"/>
            </a:endParaRPr>
          </a:p>
          <a:p>
            <a:endParaRPr lang="zh-HK" altLang="en-US" sz="2000" dirty="0"/>
          </a:p>
        </p:txBody>
      </p:sp>
      <p:sp>
        <p:nvSpPr>
          <p:cNvPr id="5" name="文字方塊 4">
            <a:extLst>
              <a:ext uri="{FF2B5EF4-FFF2-40B4-BE49-F238E27FC236}">
                <a16:creationId xmlns:a16="http://schemas.microsoft.com/office/drawing/2014/main" id="{FFBA5D0E-A371-4C65-9016-375F96AB7D82}"/>
              </a:ext>
            </a:extLst>
          </p:cNvPr>
          <p:cNvSpPr txBox="1"/>
          <p:nvPr/>
        </p:nvSpPr>
        <p:spPr>
          <a:xfrm>
            <a:off x="631800" y="1932681"/>
            <a:ext cx="8136904" cy="707886"/>
          </a:xfrm>
          <a:prstGeom prst="rect">
            <a:avLst/>
          </a:prstGeom>
          <a:noFill/>
        </p:spPr>
        <p:txBody>
          <a:bodyPr wrap="square" rtlCol="0">
            <a:spAutoFit/>
          </a:bodyPr>
          <a:lstStyle/>
          <a:p>
            <a:pPr lvl="0">
              <a:tabLst>
                <a:tab pos="269875" algn="l"/>
              </a:tabLst>
            </a:pPr>
            <a:r>
              <a:rPr lang="zh-TW" altLang="zh-HK" sz="2000" kern="100" dirty="0">
                <a:effectLst/>
                <a:latin typeface="Times New Roman" panose="02020603050405020304" pitchFamily="18" charset="0"/>
                <a:ea typeface="標楷體" panose="03000509000000000000" pitchFamily="65" charset="-120"/>
              </a:rPr>
              <a:t>你認為政府應該優先考慮誰的意見？</a:t>
            </a:r>
            <a:endParaRPr lang="zh-TW" altLang="zh-HK" sz="2000" kern="100" dirty="0">
              <a:effectLst/>
              <a:latin typeface="Times New Roman" panose="02020603050405020304" pitchFamily="18" charset="0"/>
              <a:ea typeface="SimSun" panose="02010600030101010101" pitchFamily="2" charset="-122"/>
            </a:endParaRPr>
          </a:p>
          <a:p>
            <a:endParaRPr lang="zh-HK" altLang="en-US" sz="2000" dirty="0"/>
          </a:p>
        </p:txBody>
      </p:sp>
      <p:sp>
        <p:nvSpPr>
          <p:cNvPr id="6" name="文字方塊 5">
            <a:extLst>
              <a:ext uri="{FF2B5EF4-FFF2-40B4-BE49-F238E27FC236}">
                <a16:creationId xmlns:a16="http://schemas.microsoft.com/office/drawing/2014/main" id="{547DF251-CF19-4C12-AECD-D8D028A63242}"/>
              </a:ext>
            </a:extLst>
          </p:cNvPr>
          <p:cNvSpPr txBox="1"/>
          <p:nvPr/>
        </p:nvSpPr>
        <p:spPr>
          <a:xfrm>
            <a:off x="672964" y="3122519"/>
            <a:ext cx="7540600" cy="1015663"/>
          </a:xfrm>
          <a:prstGeom prst="rect">
            <a:avLst/>
          </a:prstGeom>
          <a:noFill/>
        </p:spPr>
        <p:txBody>
          <a:bodyPr wrap="square" rtlCol="0">
            <a:spAutoFit/>
          </a:bodyPr>
          <a:lstStyle/>
          <a:p>
            <a:pPr lvl="0">
              <a:tabLst>
                <a:tab pos="269875" algn="l"/>
              </a:tabLst>
            </a:pPr>
            <a:r>
              <a:rPr lang="zh-TW" altLang="zh-HK" sz="2000" kern="100" dirty="0">
                <a:effectLst/>
                <a:latin typeface="Times New Roman" panose="02020603050405020304" pitchFamily="18" charset="0"/>
                <a:ea typeface="標楷體" panose="03000509000000000000" pitchFamily="65" charset="-120"/>
              </a:rPr>
              <a:t>假如這些人改換一個角色，你認為他們對「明日大嶼願景」的意見會否不同？</a:t>
            </a:r>
            <a:endParaRPr lang="zh-TW" altLang="zh-HK" sz="2000" kern="100" dirty="0">
              <a:effectLst/>
              <a:latin typeface="Times New Roman" panose="02020603050405020304" pitchFamily="18" charset="0"/>
              <a:ea typeface="SimSun" panose="02010600030101010101" pitchFamily="2" charset="-122"/>
            </a:endParaRPr>
          </a:p>
          <a:p>
            <a:endParaRPr lang="zh-HK" altLang="en-US" sz="2000" dirty="0"/>
          </a:p>
        </p:txBody>
      </p:sp>
      <p:sp>
        <p:nvSpPr>
          <p:cNvPr id="7" name="文字方塊 6">
            <a:extLst>
              <a:ext uri="{FF2B5EF4-FFF2-40B4-BE49-F238E27FC236}">
                <a16:creationId xmlns:a16="http://schemas.microsoft.com/office/drawing/2014/main" id="{0E9EF099-EF55-425C-A7A8-F5A74D005876}"/>
              </a:ext>
            </a:extLst>
          </p:cNvPr>
          <p:cNvSpPr txBox="1"/>
          <p:nvPr/>
        </p:nvSpPr>
        <p:spPr>
          <a:xfrm>
            <a:off x="572834" y="4819680"/>
            <a:ext cx="7740860" cy="1015663"/>
          </a:xfrm>
          <a:prstGeom prst="rect">
            <a:avLst/>
          </a:prstGeom>
          <a:noFill/>
        </p:spPr>
        <p:txBody>
          <a:bodyPr wrap="square" rtlCol="0">
            <a:spAutoFit/>
          </a:bodyPr>
          <a:lstStyle/>
          <a:p>
            <a:pPr lvl="0">
              <a:tabLst>
                <a:tab pos="269875" algn="l"/>
              </a:tabLst>
            </a:pPr>
            <a:r>
              <a:rPr lang="zh-TW" altLang="zh-HK" sz="2000" kern="100" dirty="0">
                <a:effectLst/>
                <a:latin typeface="Times New Roman" panose="02020603050405020304" pitchFamily="18" charset="0"/>
                <a:ea typeface="標楷體" panose="03000509000000000000" pitchFamily="65" charset="-120"/>
              </a:rPr>
              <a:t>若是這樣，我們面對其他社會議題，是否也應該從不同角色的角度來考慮？</a:t>
            </a:r>
            <a:endParaRPr lang="zh-TW" altLang="zh-HK" sz="2000" kern="100" dirty="0">
              <a:effectLst/>
              <a:latin typeface="Times New Roman" panose="02020603050405020304" pitchFamily="18" charset="0"/>
              <a:ea typeface="SimSun" panose="02010600030101010101" pitchFamily="2" charset="-122"/>
            </a:endParaRPr>
          </a:p>
          <a:p>
            <a:endParaRPr lang="zh-HK" altLang="en-US" sz="2000" dirty="0"/>
          </a:p>
        </p:txBody>
      </p:sp>
      <p:sp>
        <p:nvSpPr>
          <p:cNvPr id="10" name="文字方塊 9">
            <a:extLst>
              <a:ext uri="{FF2B5EF4-FFF2-40B4-BE49-F238E27FC236}">
                <a16:creationId xmlns:a16="http://schemas.microsoft.com/office/drawing/2014/main" id="{F43B80DB-595A-456D-94D3-2068D8B7DB89}"/>
              </a:ext>
            </a:extLst>
          </p:cNvPr>
          <p:cNvSpPr txBox="1"/>
          <p:nvPr/>
        </p:nvSpPr>
        <p:spPr>
          <a:xfrm>
            <a:off x="621680" y="4123966"/>
            <a:ext cx="7900640" cy="400110"/>
          </a:xfrm>
          <a:prstGeom prst="rect">
            <a:avLst/>
          </a:prstGeom>
          <a:noFill/>
        </p:spPr>
        <p:txBody>
          <a:bodyPr wrap="square" rtlCol="0">
            <a:spAutoFit/>
          </a:bodyPr>
          <a:lstStyle/>
          <a:p>
            <a:r>
              <a:rPr lang="en-US" altLang="zh-HK" sz="2000" i="1" u="sng" kern="100" dirty="0">
                <a:solidFill>
                  <a:srgbClr val="FF0000"/>
                </a:solidFill>
                <a:effectLst/>
                <a:latin typeface="Times New Roman" panose="02020603050405020304" pitchFamily="18" charset="0"/>
                <a:ea typeface="標楷體" panose="03000509000000000000" pitchFamily="65" charset="-120"/>
              </a:rPr>
              <a:t>       </a:t>
            </a:r>
            <a:endParaRPr lang="zh-TW" altLang="zh-HK" sz="2000" i="1" kern="100" dirty="0">
              <a:effectLst/>
              <a:latin typeface="Times New Roman" panose="02020603050405020304" pitchFamily="18" charset="0"/>
              <a:ea typeface="SimSun" panose="02010600030101010101" pitchFamily="2" charset="-122"/>
            </a:endParaRPr>
          </a:p>
        </p:txBody>
      </p:sp>
      <p:sp>
        <p:nvSpPr>
          <p:cNvPr id="13" name="文字方塊 8">
            <a:extLst>
              <a:ext uri="{FF2B5EF4-FFF2-40B4-BE49-F238E27FC236}">
                <a16:creationId xmlns:a16="http://schemas.microsoft.com/office/drawing/2014/main" id="{B44CC322-04CE-4155-B092-5DEE248D4EF4}"/>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25</a:t>
            </a:r>
            <a:endParaRPr lang="zh-HK" altLang="en-US" dirty="0">
              <a:latin typeface="標楷體" panose="03000509000000000000" pitchFamily="65" charset="-120"/>
              <a:ea typeface="標楷體" panose="03000509000000000000" pitchFamily="65" charset="-120"/>
            </a:endParaRPr>
          </a:p>
        </p:txBody>
      </p:sp>
      <p:cxnSp>
        <p:nvCxnSpPr>
          <p:cNvPr id="3" name="直線接點 2">
            <a:extLst>
              <a:ext uri="{FF2B5EF4-FFF2-40B4-BE49-F238E27FC236}">
                <a16:creationId xmlns:a16="http://schemas.microsoft.com/office/drawing/2014/main" id="{29E498D0-C5EF-45C9-A658-93C35993D507}"/>
              </a:ext>
            </a:extLst>
          </p:cNvPr>
          <p:cNvCxnSpPr/>
          <p:nvPr/>
        </p:nvCxnSpPr>
        <p:spPr>
          <a:xfrm>
            <a:off x="672964" y="5940982"/>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4" name="直線接點 13">
            <a:extLst>
              <a:ext uri="{FF2B5EF4-FFF2-40B4-BE49-F238E27FC236}">
                <a16:creationId xmlns:a16="http://schemas.microsoft.com/office/drawing/2014/main" id="{A5BE5FB9-BA2E-405E-9A21-57C13E03753D}"/>
              </a:ext>
            </a:extLst>
          </p:cNvPr>
          <p:cNvCxnSpPr/>
          <p:nvPr/>
        </p:nvCxnSpPr>
        <p:spPr>
          <a:xfrm>
            <a:off x="672964" y="4524389"/>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5" name="直線接點 14">
            <a:extLst>
              <a:ext uri="{FF2B5EF4-FFF2-40B4-BE49-F238E27FC236}">
                <a16:creationId xmlns:a16="http://schemas.microsoft.com/office/drawing/2014/main" id="{50D6F81C-6E30-473B-AE98-27B15AE841C0}"/>
              </a:ext>
            </a:extLst>
          </p:cNvPr>
          <p:cNvCxnSpPr/>
          <p:nvPr/>
        </p:nvCxnSpPr>
        <p:spPr>
          <a:xfrm>
            <a:off x="672964" y="2996952"/>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6" name="直線接點 15">
            <a:extLst>
              <a:ext uri="{FF2B5EF4-FFF2-40B4-BE49-F238E27FC236}">
                <a16:creationId xmlns:a16="http://schemas.microsoft.com/office/drawing/2014/main" id="{F4B44513-2BFC-4092-9FBA-24BE7A4EB2A3}"/>
              </a:ext>
            </a:extLst>
          </p:cNvPr>
          <p:cNvCxnSpPr/>
          <p:nvPr/>
        </p:nvCxnSpPr>
        <p:spPr>
          <a:xfrm>
            <a:off x="721283" y="1700808"/>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3456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ED21F18-21E5-4E51-855E-63254251E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667642"/>
            <a:ext cx="4876800" cy="2457450"/>
          </a:xfrm>
          <a:prstGeom prst="rect">
            <a:avLst/>
          </a:prstGeom>
        </p:spPr>
      </p:pic>
      <p:pic>
        <p:nvPicPr>
          <p:cNvPr id="15362" name="Picture 184">
            <a:extLst>
              <a:ext uri="{FF2B5EF4-FFF2-40B4-BE49-F238E27FC236}">
                <a16:creationId xmlns:a16="http://schemas.microsoft.com/office/drawing/2014/main" id="{5E98C6B1-583C-493A-A6A0-12602D4552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2319646"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id="{FF4BE186-CEFB-45ED-AFE5-F205C7FDC030}"/>
              </a:ext>
            </a:extLst>
          </p:cNvPr>
          <p:cNvSpPr txBox="1"/>
          <p:nvPr/>
        </p:nvSpPr>
        <p:spPr>
          <a:xfrm>
            <a:off x="620560" y="3125092"/>
            <a:ext cx="8136904" cy="2215991"/>
          </a:xfrm>
          <a:prstGeom prst="rect">
            <a:avLst/>
          </a:prstGeom>
          <a:noFill/>
        </p:spPr>
        <p:txBody>
          <a:bodyPr wrap="square" rtlCol="0">
            <a:spAutoFit/>
          </a:bodyPr>
          <a:lstStyle/>
          <a:p>
            <a:r>
              <a:rPr lang="zh-TW" altLang="zh-HK" sz="2400" kern="100" dirty="0">
                <a:solidFill>
                  <a:srgbClr val="000000"/>
                </a:solidFill>
                <a:effectLst/>
                <a:latin typeface="標楷體" panose="03000509000000000000" pitchFamily="65" charset="-120"/>
                <a:ea typeface="標楷體" panose="03000509000000000000" pitchFamily="65" charset="-120"/>
              </a:rPr>
              <a:t>社會多元化，各人有不同的喜好，亦有不同的價值觀。因著訊息自由流通，人又往往只愛接收自己喜好的訊息，排拒其他。當社會出現具爭議的議題，如「明日大嶼」計劃，本來多元化的社會就慢慢變成兩極化的社會，甚至彼此撕裂。你認為這是好事嗎？我們可以怎麼樣？</a:t>
            </a:r>
            <a:endParaRPr lang="zh-TW" altLang="zh-HK" sz="2400" kern="100" dirty="0">
              <a:effectLst/>
              <a:latin typeface="標楷體" panose="03000509000000000000" pitchFamily="65" charset="-120"/>
              <a:ea typeface="標楷體" panose="03000509000000000000" pitchFamily="65" charset="-120"/>
            </a:endParaRPr>
          </a:p>
          <a:p>
            <a:endParaRPr lang="zh-HK" altLang="en-US" dirty="0"/>
          </a:p>
        </p:txBody>
      </p:sp>
      <p:sp>
        <p:nvSpPr>
          <p:cNvPr id="6" name="文字方塊 8">
            <a:extLst>
              <a:ext uri="{FF2B5EF4-FFF2-40B4-BE49-F238E27FC236}">
                <a16:creationId xmlns:a16="http://schemas.microsoft.com/office/drawing/2014/main" id="{3F15D3D9-9715-426F-A05B-B5FBF629AD40}"/>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26</a:t>
            </a:r>
            <a:endParaRPr lang="zh-HK" altLang="en-US" dirty="0">
              <a:latin typeface="標楷體" panose="03000509000000000000" pitchFamily="65" charset="-120"/>
              <a:ea typeface="標楷體" panose="03000509000000000000" pitchFamily="65" charset="-120"/>
            </a:endParaRPr>
          </a:p>
        </p:txBody>
      </p:sp>
      <p:cxnSp>
        <p:nvCxnSpPr>
          <p:cNvPr id="7" name="直線接點 6">
            <a:extLst>
              <a:ext uri="{FF2B5EF4-FFF2-40B4-BE49-F238E27FC236}">
                <a16:creationId xmlns:a16="http://schemas.microsoft.com/office/drawing/2014/main" id="{A6D3BC19-3F30-4689-9801-020BC9303360}"/>
              </a:ext>
            </a:extLst>
          </p:cNvPr>
          <p:cNvCxnSpPr/>
          <p:nvPr/>
        </p:nvCxnSpPr>
        <p:spPr>
          <a:xfrm>
            <a:off x="620560" y="5589240"/>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8" name="直線接點 7">
            <a:extLst>
              <a:ext uri="{FF2B5EF4-FFF2-40B4-BE49-F238E27FC236}">
                <a16:creationId xmlns:a16="http://schemas.microsoft.com/office/drawing/2014/main" id="{8F99B471-0BC3-46E9-A912-728AB1941077}"/>
              </a:ext>
            </a:extLst>
          </p:cNvPr>
          <p:cNvCxnSpPr/>
          <p:nvPr/>
        </p:nvCxnSpPr>
        <p:spPr>
          <a:xfrm>
            <a:off x="620560" y="6472038"/>
            <a:ext cx="728341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36347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F1CA060-4493-4315-9318-D485E5411FA1}"/>
              </a:ext>
            </a:extLst>
          </p:cNvPr>
          <p:cNvSpPr/>
          <p:nvPr/>
        </p:nvSpPr>
        <p:spPr>
          <a:xfrm>
            <a:off x="1259632" y="2272078"/>
            <a:ext cx="6696744" cy="4104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1026" name="Picture 221">
            <a:extLst>
              <a:ext uri="{FF2B5EF4-FFF2-40B4-BE49-F238E27FC236}">
                <a16:creationId xmlns:a16="http://schemas.microsoft.com/office/drawing/2014/main" id="{9BF69E47-14AE-4E50-A2B5-DD44050311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1008112" cy="142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a:extLst>
              <a:ext uri="{FF2B5EF4-FFF2-40B4-BE49-F238E27FC236}">
                <a16:creationId xmlns:a16="http://schemas.microsoft.com/office/drawing/2014/main" id="{0B9D8B3A-0C28-4688-AD87-7F6A0C197E36}"/>
              </a:ext>
            </a:extLst>
          </p:cNvPr>
          <p:cNvSpPr txBox="1"/>
          <p:nvPr/>
        </p:nvSpPr>
        <p:spPr>
          <a:xfrm>
            <a:off x="1475656" y="2571520"/>
            <a:ext cx="6408712" cy="3693319"/>
          </a:xfrm>
          <a:prstGeom prst="rect">
            <a:avLst/>
          </a:prstGeom>
          <a:noFill/>
        </p:spPr>
        <p:txBody>
          <a:bodyPr wrap="square" rtlCol="0">
            <a:spAutoFit/>
          </a:bodyPr>
          <a:lstStyle/>
          <a:p>
            <a:r>
              <a:rPr lang="en-US" altLang="zh-TW" sz="1800" kern="100" dirty="0">
                <a:effectLst/>
                <a:latin typeface="Times New Roman" panose="02020603050405020304" pitchFamily="18" charset="0"/>
                <a:ea typeface="標楷體" panose="03000509000000000000" pitchFamily="65" charset="-120"/>
              </a:rPr>
              <a:t>《</a:t>
            </a:r>
            <a:r>
              <a:rPr lang="zh-TW" altLang="en-US" sz="1800" kern="100" dirty="0">
                <a:effectLst/>
                <a:latin typeface="Times New Roman" panose="02020603050405020304" pitchFamily="18" charset="0"/>
                <a:ea typeface="標楷體" panose="03000509000000000000" pitchFamily="65" charset="-120"/>
              </a:rPr>
              <a:t>基本法</a:t>
            </a:r>
            <a:r>
              <a:rPr lang="en-US" altLang="zh-TW" sz="1800" kern="100" dirty="0">
                <a:effectLst/>
                <a:latin typeface="Times New Roman" panose="02020603050405020304" pitchFamily="18" charset="0"/>
                <a:ea typeface="標楷體" panose="03000509000000000000" pitchFamily="65" charset="-120"/>
              </a:rPr>
              <a:t>》</a:t>
            </a:r>
            <a:r>
              <a:rPr lang="zh-TW" altLang="en-US" sz="1800" kern="100" dirty="0">
                <a:effectLst/>
                <a:latin typeface="Times New Roman" panose="02020603050405020304" pitchFamily="18" charset="0"/>
                <a:ea typeface="標楷體" panose="03000509000000000000" pitchFamily="65" charset="-120"/>
              </a:rPr>
              <a:t>第六章的用意之一，就是要香港這個多元化社會，能夠保持原有的生活方式，五十年不變。</a:t>
            </a:r>
            <a:endParaRPr lang="en-US" altLang="zh-TW" sz="1800" kern="100" dirty="0">
              <a:effectLst/>
              <a:latin typeface="Times New Roman" panose="02020603050405020304" pitchFamily="18" charset="0"/>
              <a:ea typeface="標楷體" panose="03000509000000000000" pitchFamily="65" charset="-120"/>
            </a:endParaRPr>
          </a:p>
          <a:p>
            <a:endParaRPr lang="en-US" altLang="zh-TW" kern="100" dirty="0">
              <a:latin typeface="Times New Roman" panose="02020603050405020304" pitchFamily="18" charset="0"/>
              <a:ea typeface="標楷體" panose="03000509000000000000" pitchFamily="65" charset="-120"/>
            </a:endParaRPr>
          </a:p>
          <a:p>
            <a:r>
              <a:rPr lang="zh-TW" altLang="en-US" sz="1800" kern="100" dirty="0">
                <a:effectLst/>
                <a:latin typeface="Times New Roman" panose="02020603050405020304" pitchFamily="18" charset="0"/>
                <a:ea typeface="標楷體" panose="03000509000000000000" pitchFamily="65" charset="-120"/>
              </a:rPr>
              <a:t>它用了不少條文，確保香港社會在教育、文化、體育、宗教與其他社會服務，都有多元化的提供，因而保障了我們可以按照自己的價值觀，有自由的選擇。</a:t>
            </a:r>
            <a:endParaRPr lang="en-US" altLang="zh-TW" sz="1800" kern="100" dirty="0">
              <a:effectLst/>
              <a:latin typeface="Times New Roman" panose="02020603050405020304" pitchFamily="18" charset="0"/>
              <a:ea typeface="標楷體" panose="03000509000000000000" pitchFamily="65" charset="-120"/>
            </a:endParaRPr>
          </a:p>
          <a:p>
            <a:endParaRPr lang="en-US" altLang="zh-TW" kern="100" dirty="0">
              <a:latin typeface="Times New Roman" panose="02020603050405020304" pitchFamily="18" charset="0"/>
              <a:ea typeface="標楷體" panose="03000509000000000000" pitchFamily="65" charset="-120"/>
            </a:endParaRPr>
          </a:p>
          <a:p>
            <a:r>
              <a:rPr lang="zh-TW" altLang="en-US" sz="1800" kern="100" dirty="0">
                <a:effectLst/>
                <a:latin typeface="Times New Roman" panose="02020603050405020304" pitchFamily="18" charset="0"/>
                <a:ea typeface="標楷體" panose="03000509000000000000" pitchFamily="65" charset="-120"/>
              </a:rPr>
              <a:t>我們有責任要學懂如何欣賞和尊重不同的文化和觀點，並學習處理相互衝突的價值觀。畢竟，大家共處於多元化社會中，和而不同是最重要的價值觀之一，因為我們在單極或兩極化的社會中都是受綑綁，在多元化的社會中最自由。</a:t>
            </a:r>
            <a:br>
              <a:rPr lang="en-US" altLang="zh-HK" sz="1800" kern="100" dirty="0">
                <a:effectLst/>
                <a:latin typeface="Times New Roman" panose="02020603050405020304" pitchFamily="18" charset="0"/>
                <a:ea typeface="標楷體" panose="03000509000000000000" pitchFamily="65" charset="-120"/>
              </a:rPr>
            </a:br>
            <a:endParaRPr lang="zh-HK" altLang="en-US" dirty="0"/>
          </a:p>
          <a:p>
            <a:endParaRPr lang="zh-HK" altLang="en-US" dirty="0"/>
          </a:p>
        </p:txBody>
      </p:sp>
      <p:pic>
        <p:nvPicPr>
          <p:cNvPr id="8" name="圖片 7">
            <a:extLst>
              <a:ext uri="{FF2B5EF4-FFF2-40B4-BE49-F238E27FC236}">
                <a16:creationId xmlns:a16="http://schemas.microsoft.com/office/drawing/2014/main" id="{C4FE3905-310C-4DF0-B5D7-9023367D9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548680"/>
            <a:ext cx="2781300" cy="1647825"/>
          </a:xfrm>
          <a:prstGeom prst="rect">
            <a:avLst/>
          </a:prstGeom>
        </p:spPr>
      </p:pic>
      <p:sp>
        <p:nvSpPr>
          <p:cNvPr id="7" name="文字方塊 8">
            <a:extLst>
              <a:ext uri="{FF2B5EF4-FFF2-40B4-BE49-F238E27FC236}">
                <a16:creationId xmlns:a16="http://schemas.microsoft.com/office/drawing/2014/main" id="{88E1476F-77ED-4CF0-A1EE-D5E7DC5394E8}"/>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27</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11440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914400"/>
            <a:ext cx="8229600" cy="4525963"/>
          </a:xfrm>
        </p:spPr>
        <p:txBody>
          <a:bodyPr/>
          <a:lstStyle/>
          <a:p>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此教材由基本法基金會製作，屬「法治及基本法網上教育資源中心 」（</a:t>
            </a:r>
            <a:r>
              <a:rPr lang="en-US" altLang="zh-TW" sz="2400" dirty="0">
                <a:latin typeface="標楷體" panose="03000509000000000000" pitchFamily="65" charset="-120"/>
                <a:ea typeface="標楷體" panose="03000509000000000000" pitchFamily="65" charset="-120"/>
                <a:hlinkClick r:id="rId2"/>
              </a:rPr>
              <a:t>basiclawresources.info</a:t>
            </a:r>
            <a:r>
              <a:rPr lang="zh-TW" altLang="en-US" sz="2400" dirty="0">
                <a:latin typeface="標楷體" panose="03000509000000000000" pitchFamily="65" charset="-120"/>
                <a:ea typeface="標楷體" panose="03000509000000000000" pitchFamily="65" charset="-120"/>
              </a:rPr>
              <a:t>）的一部份，該資源中心獲律政司支持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此教材只可用作教學及研究用途，不可用作商業用途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此教材的內容並不代表香港特別行政區政府的立場。</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endParaRPr lang="zh-TW" altLang="en-US" sz="2400" dirty="0">
              <a:latin typeface="標楷體" panose="03000509000000000000" pitchFamily="65" charset="-120"/>
              <a:ea typeface="標楷體" panose="03000509000000000000" pitchFamily="65" charset="-120"/>
            </a:endParaRPr>
          </a:p>
        </p:txBody>
      </p:sp>
      <p:sp>
        <p:nvSpPr>
          <p:cNvPr id="5" name="文字方塊 8">
            <a:extLst>
              <a:ext uri="{FF2B5EF4-FFF2-40B4-BE49-F238E27FC236}">
                <a16:creationId xmlns:a16="http://schemas.microsoft.com/office/drawing/2014/main" id="{E7284899-062F-49D9-9954-0540D6D4717D}"/>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28</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標楷體" panose="03000509000000000000" pitchFamily="65" charset="-120"/>
                <a:ea typeface="標楷體" panose="03000509000000000000" pitchFamily="65" charset="-120"/>
              </a:rPr>
              <a:t>《</a:t>
            </a:r>
            <a:r>
              <a:rPr lang="en-US" sz="4000" dirty="0" err="1">
                <a:latin typeface="標楷體" panose="03000509000000000000" pitchFamily="65" charset="-120"/>
                <a:ea typeface="標楷體" panose="03000509000000000000" pitchFamily="65" charset="-120"/>
              </a:rPr>
              <a:t>基本法》如何反映我們的價值觀</a:t>
            </a:r>
            <a:endParaRPr lang="en-US" sz="4000" dirty="0">
              <a:latin typeface="標楷體" panose="03000509000000000000" pitchFamily="65" charset="-120"/>
              <a:ea typeface="標楷體" panose="03000509000000000000" pitchFamily="65" charset="-120"/>
            </a:endParaRPr>
          </a:p>
        </p:txBody>
      </p:sp>
      <p:sp>
        <p:nvSpPr>
          <p:cNvPr id="10" name="Text Placeholder 9"/>
          <p:cNvSpPr>
            <a:spLocks noGrp="1"/>
          </p:cNvSpPr>
          <p:nvPr>
            <p:ph type="body" orient="vert" idx="1"/>
          </p:nvPr>
        </p:nvSpPr>
        <p:spPr>
          <a:xfrm>
            <a:off x="527050" y="1600200"/>
            <a:ext cx="8089900" cy="4526280"/>
          </a:xfrm>
        </p:spPr>
        <p:txBody>
          <a:bodyPr vert="horz"/>
          <a:lstStyle/>
          <a:p>
            <a:endParaRPr lang="en-US" dirty="0">
              <a:latin typeface="標楷體" panose="03000509000000000000" pitchFamily="65" charset="-120"/>
              <a:ea typeface="標楷體" panose="03000509000000000000" pitchFamily="65" charset="-120"/>
            </a:endParaRPr>
          </a:p>
          <a:p>
            <a:endParaRPr lang="en-US" dirty="0">
              <a:latin typeface="標楷體" panose="03000509000000000000" pitchFamily="65" charset="-120"/>
              <a:ea typeface="標楷體" panose="03000509000000000000" pitchFamily="65" charset="-120"/>
            </a:endParaRPr>
          </a:p>
          <a:p>
            <a:pPr marL="170180" indent="-170180">
              <a:spcBef>
                <a:spcPts val="1200"/>
              </a:spcBef>
            </a:pPr>
            <a:r>
              <a:rPr lang="en-US" sz="2600" dirty="0">
                <a:latin typeface="標楷體" panose="03000509000000000000" pitchFamily="65" charset="-120"/>
                <a:ea typeface="標楷體" panose="03000509000000000000" pitchFamily="65" charset="-120"/>
                <a:cs typeface="標楷體" panose="03000509000000000000" pitchFamily="65" charset="-120"/>
              </a:rPr>
              <a:t> </a:t>
            </a:r>
            <a:r>
              <a:rPr lang="en-US" sz="2600" dirty="0" err="1">
                <a:latin typeface="標楷體" panose="03000509000000000000" pitchFamily="65" charset="-120"/>
                <a:ea typeface="標楷體" panose="03000509000000000000" pitchFamily="65" charset="-120"/>
              </a:rPr>
              <a:t>香港原有的生活方式包括什麼，要保持五十年不變</a:t>
            </a:r>
            <a:r>
              <a:rPr lang="en-US" sz="2600" dirty="0">
                <a:latin typeface="標楷體" panose="03000509000000000000" pitchFamily="65" charset="-120"/>
                <a:ea typeface="標楷體" panose="03000509000000000000" pitchFamily="65" charset="-120"/>
              </a:rPr>
              <a:t>？</a:t>
            </a:r>
          </a:p>
          <a:p>
            <a:pPr marL="170180" indent="-170180">
              <a:spcBef>
                <a:spcPts val="1200"/>
              </a:spcBef>
            </a:pPr>
            <a:r>
              <a:rPr lang="en-US" sz="2600" dirty="0">
                <a:latin typeface="標楷體" panose="03000509000000000000" pitchFamily="65" charset="-120"/>
                <a:ea typeface="標楷體" panose="03000509000000000000" pitchFamily="65" charset="-120"/>
              </a:rPr>
              <a:t> 《</a:t>
            </a:r>
            <a:r>
              <a:rPr lang="en-US" sz="2600" dirty="0" err="1">
                <a:latin typeface="標楷體" panose="03000509000000000000" pitchFamily="65" charset="-120"/>
                <a:ea typeface="標楷體" panose="03000509000000000000" pitchFamily="65" charset="-120"/>
              </a:rPr>
              <a:t>基本法》第六章論及教育、科學、文化、體育、宗教、勞工和社會服務等各方面的條文，說明香港市民認為有價值和要保持的是什麼</a:t>
            </a:r>
            <a:r>
              <a:rPr lang="en-US" sz="2600" dirty="0">
                <a:latin typeface="標楷體" panose="03000509000000000000" pitchFamily="65" charset="-120"/>
                <a:ea typeface="標楷體" panose="03000509000000000000" pitchFamily="65" charset="-120"/>
              </a:rPr>
              <a:t>？</a:t>
            </a:r>
          </a:p>
          <a:p>
            <a:pPr marL="170180" indent="-170180">
              <a:spcBef>
                <a:spcPts val="1200"/>
              </a:spcBef>
            </a:pPr>
            <a:r>
              <a:rPr lang="en-US" sz="2600" dirty="0">
                <a:latin typeface="標楷體" panose="03000509000000000000" pitchFamily="65" charset="-120"/>
                <a:ea typeface="標楷體" panose="03000509000000000000" pitchFamily="65" charset="-120"/>
              </a:rPr>
              <a:t> </a:t>
            </a:r>
            <a:r>
              <a:rPr lang="en-US" sz="2600" dirty="0" err="1">
                <a:latin typeface="標楷體" panose="03000509000000000000" pitchFamily="65" charset="-120"/>
                <a:ea typeface="標楷體" panose="03000509000000000000" pitchFamily="65" charset="-120"/>
              </a:rPr>
              <a:t>我們現今的生活，仍反映這些價值觀嗎</a:t>
            </a:r>
            <a:r>
              <a:rPr lang="en-US" sz="2600" dirty="0">
                <a:latin typeface="標楷體" panose="03000509000000000000" pitchFamily="65" charset="-120"/>
                <a:ea typeface="標楷體" panose="03000509000000000000" pitchFamily="65" charset="-120"/>
              </a:rPr>
              <a:t>？</a:t>
            </a:r>
          </a:p>
        </p:txBody>
      </p:sp>
      <p:pic>
        <p:nvPicPr>
          <p:cNvPr id="9" name="Content Placeholder 8"/>
          <p:cNvPicPr>
            <a:picLocks noGrp="1" noChangeAspect="1"/>
          </p:cNvPicPr>
          <p:nvPr>
            <p:ph idx="4294967295"/>
          </p:nvPr>
        </p:nvPicPr>
        <p:blipFill>
          <a:blip r:embed="rId2"/>
          <a:stretch>
            <a:fillRect/>
          </a:stretch>
        </p:blipFill>
        <p:spPr>
          <a:xfrm>
            <a:off x="527050" y="1417955"/>
            <a:ext cx="2595880" cy="1283335"/>
          </a:xfrm>
          <a:prstGeom prst="rect">
            <a:avLst/>
          </a:prstGeom>
        </p:spPr>
      </p:pic>
      <p:sp>
        <p:nvSpPr>
          <p:cNvPr id="5" name="文字方塊 8">
            <a:extLst>
              <a:ext uri="{FF2B5EF4-FFF2-40B4-BE49-F238E27FC236}">
                <a16:creationId xmlns:a16="http://schemas.microsoft.com/office/drawing/2014/main" id="{8023A077-1A38-45BE-8EB6-FD307A1051DD}"/>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a:t>
            </a:r>
            <a:endParaRPr lang="zh-HK"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dissolv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dissolv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dissolv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7036874" y="928192"/>
            <a:ext cx="1830584" cy="1974397"/>
          </a:xfrm>
          <a:prstGeom prst="rect">
            <a:avLst/>
          </a:prstGeom>
        </p:spPr>
      </p:pic>
      <p:pic>
        <p:nvPicPr>
          <p:cNvPr id="7" name="圖片 6"/>
          <p:cNvPicPr>
            <a:picLocks noChangeAspect="1"/>
          </p:cNvPicPr>
          <p:nvPr/>
        </p:nvPicPr>
        <p:blipFill>
          <a:blip r:embed="rId3"/>
          <a:stretch>
            <a:fillRect/>
          </a:stretch>
        </p:blipFill>
        <p:spPr>
          <a:xfrm>
            <a:off x="6797577" y="3955412"/>
            <a:ext cx="2309177" cy="1411019"/>
          </a:xfrm>
          <a:prstGeom prst="rect">
            <a:avLst/>
          </a:prstGeom>
        </p:spPr>
      </p:pic>
      <p:sp>
        <p:nvSpPr>
          <p:cNvPr id="8" name="文字方塊 7"/>
          <p:cNvSpPr txBox="1"/>
          <p:nvPr/>
        </p:nvSpPr>
        <p:spPr>
          <a:xfrm>
            <a:off x="276543" y="381957"/>
            <a:ext cx="6437524" cy="2954655"/>
          </a:xfrm>
          <a:prstGeom prst="rect">
            <a:avLst/>
          </a:prstGeom>
          <a:noFill/>
        </p:spPr>
        <p:txBody>
          <a:bodyPr wrap="square" rtlCol="0">
            <a:spAutoFit/>
          </a:bodyPr>
          <a:lstStyle/>
          <a:p>
            <a:pPr algn="just"/>
            <a:r>
              <a:rPr lang="zh-TW" altLang="en-US" sz="1600" b="1" dirty="0">
                <a:effectLst/>
                <a:latin typeface="標楷體" panose="03000509000000000000" pitchFamily="65" charset="-120"/>
                <a:ea typeface="標楷體" panose="03000509000000000000" pitchFamily="65" charset="-120"/>
              </a:rPr>
              <a:t>基本法基金會 </a:t>
            </a:r>
            <a:r>
              <a:rPr lang="en-US" altLang="zh-TW" sz="1600" b="1" dirty="0">
                <a:effectLst/>
                <a:latin typeface="標楷體" panose="03000509000000000000" pitchFamily="65" charset="-120"/>
                <a:ea typeface="標楷體" panose="03000509000000000000" pitchFamily="65" charset="-120"/>
              </a:rPr>
              <a:t>Basic Law Foundation​</a:t>
            </a:r>
          </a:p>
          <a:p>
            <a:pPr algn="just"/>
            <a:endParaRPr lang="en-US" altLang="zh-TW" sz="1400" dirty="0">
              <a:effectLst/>
              <a:latin typeface="標楷體" panose="03000509000000000000" pitchFamily="65" charset="-120"/>
              <a:ea typeface="標楷體" panose="03000509000000000000" pitchFamily="65" charset="-120"/>
            </a:endParaRPr>
          </a:p>
          <a:p>
            <a:pPr algn="just"/>
            <a:r>
              <a:rPr lang="zh-TW" altLang="en-US" sz="1600" dirty="0">
                <a:effectLst/>
                <a:latin typeface="標楷體" panose="03000509000000000000" pitchFamily="65" charset="-120"/>
                <a:ea typeface="標楷體" panose="03000509000000000000" pitchFamily="65" charset="-120"/>
              </a:rPr>
              <a:t>基金會期望透過加強在港的</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研究和教育，全面提升市民對</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及「一國兩制」原則的深層次認識。在研究方面，基金會以專業、中立的角色，系統地開展包括</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、「一國兩制」、憲制發展、社會管治及內地及香港關係的研究，一方面梳理及研究</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的法理基礎，另一方面透過研究社會心態和現況，為公眾及政府提供實際的解決方案。在教育方面，基金會將以專業的知識和經驗為學校、各社會組織、政府和香港十八區社區提供全面、準確的</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基本法</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教育服務，分享基金會的研究成果。</a:t>
            </a:r>
          </a:p>
          <a:p>
            <a:br>
              <a:rPr lang="zh-TW" altLang="en-US" sz="1400" dirty="0">
                <a:latin typeface="標楷體" panose="03000509000000000000" pitchFamily="65" charset="-120"/>
                <a:ea typeface="標楷體" panose="03000509000000000000" pitchFamily="65" charset="-120"/>
              </a:rPr>
            </a:br>
            <a:endParaRPr lang="zh-TW" altLang="en-US" sz="1400" dirty="0">
              <a:latin typeface="標楷體" panose="03000509000000000000" pitchFamily="65" charset="-120"/>
              <a:ea typeface="標楷體" panose="03000509000000000000" pitchFamily="65" charset="-120"/>
            </a:endParaRPr>
          </a:p>
        </p:txBody>
      </p:sp>
      <p:sp>
        <p:nvSpPr>
          <p:cNvPr id="9" name="文字方塊 8"/>
          <p:cNvSpPr txBox="1"/>
          <p:nvPr/>
        </p:nvSpPr>
        <p:spPr>
          <a:xfrm>
            <a:off x="276543" y="3059613"/>
            <a:ext cx="6437524" cy="3539430"/>
          </a:xfrm>
          <a:prstGeom prst="rect">
            <a:avLst/>
          </a:prstGeom>
          <a:noFill/>
        </p:spPr>
        <p:txBody>
          <a:bodyPr wrap="square" rtlCol="0">
            <a:spAutoFit/>
          </a:bodyPr>
          <a:lstStyle/>
          <a:p>
            <a:pPr algn="just"/>
            <a:r>
              <a:rPr lang="zh-TW" altLang="en-US" sz="1600" b="1" dirty="0">
                <a:effectLst/>
                <a:latin typeface="標楷體" panose="03000509000000000000" pitchFamily="65" charset="-120"/>
                <a:ea typeface="標楷體" panose="03000509000000000000" pitchFamily="65" charset="-120"/>
              </a:rPr>
              <a:t>願景</a:t>
            </a:r>
            <a:r>
              <a:rPr lang="en-US" altLang="zh-TW" sz="1600" b="1" dirty="0">
                <a:effectLst/>
                <a:latin typeface="標楷體" panose="03000509000000000000" pitchFamily="65" charset="-120"/>
                <a:ea typeface="標楷體" panose="03000509000000000000" pitchFamily="65" charset="-120"/>
              </a:rPr>
              <a:t>2030 — </a:t>
            </a:r>
            <a:r>
              <a:rPr lang="zh-TW" altLang="en-US" sz="1600" b="1" dirty="0">
                <a:effectLst/>
                <a:latin typeface="標楷體" panose="03000509000000000000" pitchFamily="65" charset="-120"/>
                <a:ea typeface="標楷體" panose="03000509000000000000" pitchFamily="65" charset="-120"/>
              </a:rPr>
              <a:t>聚焦法治 </a:t>
            </a:r>
            <a:r>
              <a:rPr lang="en-US" altLang="zh-TW" sz="1600" b="1" dirty="0">
                <a:effectLst/>
                <a:latin typeface="標楷體" panose="03000509000000000000" pitchFamily="65" charset="-120"/>
                <a:ea typeface="標楷體" panose="03000509000000000000" pitchFamily="65" charset="-120"/>
              </a:rPr>
              <a:t>Vision 2030 for Rule of Law</a:t>
            </a:r>
            <a:endParaRPr lang="zh-TW" altLang="en-US" sz="1600" dirty="0">
              <a:effectLst/>
              <a:latin typeface="標楷體" panose="03000509000000000000" pitchFamily="65" charset="-120"/>
              <a:ea typeface="標楷體" panose="03000509000000000000" pitchFamily="65" charset="-120"/>
            </a:endParaRPr>
          </a:p>
          <a:p>
            <a:pPr algn="just"/>
            <a:r>
              <a:rPr lang="zh-TW" altLang="en-US" sz="1600" dirty="0">
                <a:effectLst/>
                <a:latin typeface="標楷體" panose="03000509000000000000" pitchFamily="65" charset="-120"/>
                <a:ea typeface="標楷體" panose="03000509000000000000" pitchFamily="65" charset="-120"/>
              </a:rPr>
              <a:t>​</a:t>
            </a:r>
          </a:p>
          <a:p>
            <a:pPr algn="just"/>
            <a:r>
              <a:rPr lang="en-US" altLang="zh-TW" sz="1600" dirty="0">
                <a:effectLst/>
                <a:latin typeface="標楷體" panose="03000509000000000000" pitchFamily="65" charset="-120"/>
                <a:ea typeface="標楷體" panose="03000509000000000000" pitchFamily="65" charset="-120"/>
              </a:rPr>
              <a:t>2015</a:t>
            </a:r>
            <a:r>
              <a:rPr lang="zh-TW" altLang="en-US" sz="1600" dirty="0">
                <a:effectLst/>
                <a:latin typeface="標楷體" panose="03000509000000000000" pitchFamily="65" charset="-120"/>
                <a:ea typeface="標楷體" panose="03000509000000000000" pitchFamily="65" charset="-120"/>
              </a:rPr>
              <a:t>年，聯合國全體成員國通過</a:t>
            </a:r>
            <a:r>
              <a:rPr lang="en-US" altLang="zh-TW" sz="1600" dirty="0">
                <a:effectLst/>
                <a:latin typeface="標楷體" panose="03000509000000000000" pitchFamily="65" charset="-120"/>
                <a:ea typeface="標楷體" panose="03000509000000000000" pitchFamily="65" charset="-120"/>
              </a:rPr>
              <a:t>《2030</a:t>
            </a:r>
            <a:r>
              <a:rPr lang="zh-TW" altLang="en-US" sz="1600" dirty="0">
                <a:effectLst/>
                <a:latin typeface="標楷體" panose="03000509000000000000" pitchFamily="65" charset="-120"/>
                <a:ea typeface="標楷體" panose="03000509000000000000" pitchFamily="65" charset="-120"/>
              </a:rPr>
              <a:t>年可持續發展議程</a:t>
            </a:r>
            <a:r>
              <a:rPr lang="en-US" altLang="zh-TW" sz="1600" dirty="0">
                <a:effectLst/>
                <a:latin typeface="標楷體" panose="03000509000000000000" pitchFamily="65" charset="-120"/>
                <a:ea typeface="標楷體" panose="03000509000000000000" pitchFamily="65" charset="-120"/>
              </a:rPr>
              <a:t>》</a:t>
            </a:r>
            <a:r>
              <a:rPr lang="zh-TW" altLang="en-US" sz="1600" dirty="0">
                <a:effectLst/>
                <a:latin typeface="標楷體" panose="03000509000000000000" pitchFamily="65" charset="-120"/>
                <a:ea typeface="標楷體" panose="03000509000000000000" pitchFamily="65" charset="-120"/>
              </a:rPr>
              <a:t>，為全球創造更美好和更可持續的未來勾劃藍圖。該項目標互有關連，而法治是成功落實目標的重要支柱。當中的目標</a:t>
            </a:r>
            <a:r>
              <a:rPr lang="en-US" altLang="zh-TW" sz="1600" dirty="0">
                <a:effectLst/>
                <a:latin typeface="標楷體" panose="03000509000000000000" pitchFamily="65" charset="-120"/>
                <a:ea typeface="標楷體" panose="03000509000000000000" pitchFamily="65" charset="-120"/>
              </a:rPr>
              <a:t>16</a:t>
            </a:r>
            <a:r>
              <a:rPr lang="zh-TW" altLang="en-US" sz="1600" dirty="0">
                <a:effectLst/>
                <a:latin typeface="標楷體" panose="03000509000000000000" pitchFamily="65" charset="-120"/>
                <a:ea typeface="標楷體" panose="03000509000000000000" pitchFamily="65" charset="-120"/>
              </a:rPr>
              <a:t>（</a:t>
            </a:r>
            <a:r>
              <a:rPr lang="en-US" altLang="zh-TW" sz="1600" dirty="0">
                <a:effectLst/>
                <a:latin typeface="標楷體" panose="03000509000000000000" pitchFamily="65" charset="-120"/>
                <a:ea typeface="標楷體" panose="03000509000000000000" pitchFamily="65" charset="-120"/>
              </a:rPr>
              <a:t>Goal 16</a:t>
            </a:r>
            <a:r>
              <a:rPr lang="zh-TW" altLang="en-US" sz="1600" dirty="0">
                <a:effectLst/>
                <a:latin typeface="標楷體" panose="03000509000000000000" pitchFamily="65" charset="-120"/>
                <a:ea typeface="標楷體" panose="03000509000000000000" pitchFamily="65" charset="-120"/>
              </a:rPr>
              <a:t>）旨在創建和平與包容的社會以促進可持續發展；讓所有人都有平等訴諸司法的機會；以及在各層面建立有效、負責任和包容的機構。 </a:t>
            </a:r>
          </a:p>
          <a:p>
            <a:pPr algn="just"/>
            <a:endParaRPr lang="zh-TW" altLang="en-US" sz="1600" dirty="0">
              <a:effectLst/>
              <a:latin typeface="標楷體" panose="03000509000000000000" pitchFamily="65" charset="-120"/>
              <a:ea typeface="標楷體" panose="03000509000000000000" pitchFamily="65" charset="-120"/>
            </a:endParaRPr>
          </a:p>
          <a:p>
            <a:pPr algn="just"/>
            <a:r>
              <a:rPr lang="zh-TW" altLang="en-US" sz="1600" dirty="0">
                <a:effectLst/>
                <a:latin typeface="標楷體" panose="03000509000000000000" pitchFamily="65" charset="-120"/>
                <a:ea typeface="標楷體" panose="03000509000000000000" pitchFamily="65" charset="-120"/>
              </a:rPr>
              <a:t>基於上述背景，香港特區政府律政司決定訂立一項新計劃，即「願景</a:t>
            </a:r>
            <a:r>
              <a:rPr lang="en-US" altLang="zh-TW" sz="1600" dirty="0">
                <a:effectLst/>
                <a:latin typeface="標楷體" panose="03000509000000000000" pitchFamily="65" charset="-120"/>
                <a:ea typeface="標楷體" panose="03000509000000000000" pitchFamily="65" charset="-120"/>
              </a:rPr>
              <a:t>2030 — </a:t>
            </a:r>
            <a:r>
              <a:rPr lang="zh-TW" altLang="en-US" sz="1600" dirty="0">
                <a:effectLst/>
                <a:latin typeface="標楷體" panose="03000509000000000000" pitchFamily="65" charset="-120"/>
                <a:ea typeface="標楷體" panose="03000509000000000000" pitchFamily="65" charset="-120"/>
              </a:rPr>
              <a:t>聚焦法治」（</a:t>
            </a:r>
            <a:r>
              <a:rPr lang="en-US" altLang="zh-TW" sz="1600" dirty="0">
                <a:effectLst/>
                <a:latin typeface="標楷體" panose="03000509000000000000" pitchFamily="65" charset="-120"/>
                <a:ea typeface="標楷體" panose="03000509000000000000" pitchFamily="65" charset="-120"/>
              </a:rPr>
              <a:t>Vision 2030 for Rule of Law</a:t>
            </a:r>
            <a:r>
              <a:rPr lang="zh-TW" altLang="en-US" sz="1600" dirty="0">
                <a:effectLst/>
                <a:latin typeface="標楷體" panose="03000509000000000000" pitchFamily="65" charset="-120"/>
                <a:ea typeface="標楷體" panose="03000509000000000000" pitchFamily="65" charset="-120"/>
              </a:rPr>
              <a:t>）。這項措施旨在透過研究、持份者互相合作和能力建設探討法治的各個元素，推廣對法治的正確理解和認識，從而在本地以至國際層面促進共融和公平社會的可持續發展。</a:t>
            </a:r>
          </a:p>
          <a:p>
            <a:endParaRPr lang="zh-TW" altLang="en-US" sz="1600" dirty="0">
              <a:latin typeface="標楷體" panose="03000509000000000000" pitchFamily="65" charset="-120"/>
              <a:ea typeface="標楷體" panose="03000509000000000000" pitchFamily="65" charset="-120"/>
            </a:endParaRPr>
          </a:p>
        </p:txBody>
      </p:sp>
      <p:sp>
        <p:nvSpPr>
          <p:cNvPr id="10" name="文字方塊 8">
            <a:extLst>
              <a:ext uri="{FF2B5EF4-FFF2-40B4-BE49-F238E27FC236}">
                <a16:creationId xmlns:a16="http://schemas.microsoft.com/office/drawing/2014/main" id="{5D3F18C0-8855-4A5C-8912-94CE5B361DC7}"/>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29</a:t>
            </a:r>
            <a:endParaRPr lang="zh-HK"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標楷體" panose="03000509000000000000" pitchFamily="65" charset="-120"/>
                <a:ea typeface="標楷體" panose="03000509000000000000" pitchFamily="65" charset="-120"/>
              </a:rPr>
              <a:t>香港的經濟有多大的自由</a:t>
            </a:r>
            <a:endParaRPr lang="en-US" dirty="0">
              <a:latin typeface="標楷體" panose="03000509000000000000" pitchFamily="65" charset="-120"/>
              <a:ea typeface="標楷體" panose="03000509000000000000" pitchFamily="65" charset="-120"/>
            </a:endParaRPr>
          </a:p>
        </p:txBody>
      </p:sp>
      <p:sp>
        <p:nvSpPr>
          <p:cNvPr id="10" name="Text Placeholder 9"/>
          <p:cNvSpPr>
            <a:spLocks noGrp="1"/>
          </p:cNvSpPr>
          <p:nvPr>
            <p:ph type="body" orient="vert" idx="1"/>
          </p:nvPr>
        </p:nvSpPr>
        <p:spPr>
          <a:xfrm>
            <a:off x="297815" y="1600200"/>
            <a:ext cx="8521065" cy="4526280"/>
          </a:xfrm>
        </p:spPr>
        <p:txBody>
          <a:bodyPr vert="horz"/>
          <a:lstStyle/>
          <a:p>
            <a:pPr marL="979170" indent="-9525" defTabSz="457200">
              <a:buNone/>
            </a:pPr>
            <a:r>
              <a:rPr lang="en-US" sz="3600" dirty="0">
                <a:latin typeface="標楷體" panose="03000509000000000000" pitchFamily="65" charset="-120"/>
                <a:ea typeface="標楷體" panose="03000509000000000000" pitchFamily="65" charset="-120"/>
                <a:cs typeface="標楷體" panose="03000509000000000000" pitchFamily="65" charset="-120"/>
              </a:rPr>
              <a:t>《</a:t>
            </a:r>
            <a:r>
              <a:rPr lang="en-US" sz="3600" dirty="0" err="1">
                <a:latin typeface="標楷體" panose="03000509000000000000" pitchFamily="65" charset="-120"/>
                <a:ea typeface="標楷體" panose="03000509000000000000" pitchFamily="65" charset="-120"/>
                <a:cs typeface="標楷體" panose="03000509000000000000" pitchFamily="65" charset="-120"/>
              </a:rPr>
              <a:t>基本法》第六章論及社會中各方面的條文，如何反映香港市民重視的價值觀</a:t>
            </a:r>
            <a:r>
              <a:rPr lang="en-US" sz="3600" dirty="0">
                <a:latin typeface="標楷體" panose="03000509000000000000" pitchFamily="65" charset="-120"/>
                <a:ea typeface="標楷體" panose="03000509000000000000" pitchFamily="65" charset="-120"/>
                <a:cs typeface="標楷體" panose="03000509000000000000" pitchFamily="65" charset="-120"/>
              </a:rPr>
              <a:t>？</a:t>
            </a:r>
          </a:p>
          <a:p>
            <a:pPr marL="979170" indent="-9525" defTabSz="457200">
              <a:buNone/>
            </a:pPr>
            <a:endParaRPr lang="en-US" sz="3600" dirty="0">
              <a:latin typeface="標楷體" panose="03000509000000000000" pitchFamily="65" charset="-120"/>
              <a:ea typeface="標楷體" panose="03000509000000000000" pitchFamily="65" charset="-120"/>
              <a:cs typeface="標楷體" panose="03000509000000000000" pitchFamily="65" charset="-120"/>
            </a:endParaRPr>
          </a:p>
          <a:p>
            <a:pPr marL="979170" indent="-9525" defTabSz="457200">
              <a:buNone/>
            </a:pPr>
            <a:r>
              <a:rPr lang="en-US" sz="3600" dirty="0" err="1">
                <a:latin typeface="標楷體" panose="03000509000000000000" pitchFamily="65" charset="-120"/>
                <a:ea typeface="標楷體" panose="03000509000000000000" pitchFamily="65" charset="-120"/>
                <a:cs typeface="標楷體" panose="03000509000000000000" pitchFamily="65" charset="-120"/>
              </a:rPr>
              <a:t>我們今日的生活方式，有反映《基本法》第六章所包括的價值觀嗎</a:t>
            </a:r>
            <a:r>
              <a:rPr lang="en-US" sz="3600" dirty="0">
                <a:latin typeface="標楷體" panose="03000509000000000000" pitchFamily="65" charset="-120"/>
                <a:ea typeface="標楷體" panose="03000509000000000000" pitchFamily="65" charset="-120"/>
                <a:cs typeface="標楷體" panose="03000509000000000000" pitchFamily="65" charset="-120"/>
              </a:rPr>
              <a:t>？</a:t>
            </a:r>
          </a:p>
        </p:txBody>
      </p:sp>
      <p:grpSp>
        <p:nvGrpSpPr>
          <p:cNvPr id="4" name="Group 3"/>
          <p:cNvGrpSpPr/>
          <p:nvPr/>
        </p:nvGrpSpPr>
        <p:grpSpPr>
          <a:xfrm>
            <a:off x="179705" y="1640205"/>
            <a:ext cx="1276350" cy="712470"/>
            <a:chOff x="281" y="2134"/>
            <a:chExt cx="2010" cy="1122"/>
          </a:xfrm>
        </p:grpSpPr>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 y="2134"/>
              <a:ext cx="1095" cy="1095"/>
            </a:xfrm>
            <a:prstGeom prst="rect">
              <a:avLst/>
            </a:prstGeom>
            <a:solidFill>
              <a:srgbClr val="009644"/>
            </a:solidFill>
            <a:ln w="9525">
              <a:solidFill>
                <a:srgbClr val="009644"/>
              </a:solidFill>
              <a:miter lim="800000"/>
              <a:headEnd/>
              <a:tailEnd/>
            </a:ln>
            <a:effectLst/>
          </p:spPr>
        </p:pic>
        <p:sp>
          <p:nvSpPr>
            <p:cNvPr id="13" name="TextBox 11"/>
            <p:cNvSpPr txBox="1">
              <a:spLocks noChangeArrowheads="1"/>
            </p:cNvSpPr>
            <p:nvPr/>
          </p:nvSpPr>
          <p:spPr bwMode="auto">
            <a:xfrm>
              <a:off x="281" y="2529"/>
              <a:ext cx="2010"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3600" b="1" baseline="30000" dirty="0">
                  <a:latin typeface="Arial" panose="020B0604020202020204" pitchFamily="34" charset="0"/>
                  <a:cs typeface="Arial" panose="020B0604020202020204" pitchFamily="34" charset="0"/>
                </a:rPr>
                <a:t>1</a:t>
              </a:r>
              <a:endParaRPr lang="zh-TW" altLang="en-US" sz="3600" b="1" baseline="30000" dirty="0">
                <a:latin typeface="Arial" panose="020B0604020202020204" pitchFamily="34" charset="0"/>
                <a:ea typeface="標楷體" panose="03000509000000000000" pitchFamily="65" charset="-120"/>
              </a:endParaRPr>
            </a:p>
          </p:txBody>
        </p:sp>
      </p:grpSp>
      <p:grpSp>
        <p:nvGrpSpPr>
          <p:cNvPr id="3" name="Group 2"/>
          <p:cNvGrpSpPr/>
          <p:nvPr/>
        </p:nvGrpSpPr>
        <p:grpSpPr>
          <a:xfrm>
            <a:off x="189865" y="3974465"/>
            <a:ext cx="1276350" cy="702945"/>
            <a:chOff x="318" y="3470"/>
            <a:chExt cx="2010" cy="1107"/>
          </a:xfrm>
        </p:grpSpPr>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 y="3470"/>
              <a:ext cx="1095" cy="1095"/>
            </a:xfrm>
            <a:prstGeom prst="rect">
              <a:avLst/>
            </a:prstGeom>
            <a:solidFill>
              <a:srgbClr val="009644"/>
            </a:solidFill>
            <a:ln w="9525">
              <a:solidFill>
                <a:srgbClr val="009644"/>
              </a:solidFill>
              <a:miter lim="800000"/>
              <a:headEnd/>
              <a:tailEnd/>
            </a:ln>
            <a:effectLst/>
          </p:spPr>
        </p:pic>
        <p:sp>
          <p:nvSpPr>
            <p:cNvPr id="19" name="TextBox 11"/>
            <p:cNvSpPr txBox="1">
              <a:spLocks noChangeArrowheads="1"/>
            </p:cNvSpPr>
            <p:nvPr/>
          </p:nvSpPr>
          <p:spPr bwMode="auto">
            <a:xfrm>
              <a:off x="318" y="3850"/>
              <a:ext cx="2010"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3600" b="1" baseline="30000" dirty="0">
                  <a:latin typeface="Arial" panose="020B0604020202020204" pitchFamily="34" charset="0"/>
                  <a:cs typeface="Arial" panose="020B0604020202020204" pitchFamily="34" charset="0"/>
                </a:rPr>
                <a:t>2</a:t>
              </a:r>
              <a:endParaRPr lang="zh-TW" altLang="en-US" sz="3600" b="1" baseline="30000" dirty="0">
                <a:latin typeface="Arial" panose="020B0604020202020204" pitchFamily="34" charset="0"/>
                <a:ea typeface="標楷體" panose="03000509000000000000" pitchFamily="65" charset="-120"/>
              </a:endParaRPr>
            </a:p>
          </p:txBody>
        </p:sp>
      </p:grpSp>
      <p:sp>
        <p:nvSpPr>
          <p:cNvPr id="15" name="文字方塊 8">
            <a:extLst>
              <a:ext uri="{FF2B5EF4-FFF2-40B4-BE49-F238E27FC236}">
                <a16:creationId xmlns:a16="http://schemas.microsoft.com/office/drawing/2014/main" id="{389D8F5B-B3CA-4C23-8836-A956010FB5FE}"/>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3</a:t>
            </a:r>
            <a:endParaRPr lang="zh-HK"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dissolv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dissolve">
                                      <p:cBhvr>
                                        <p:cTn id="1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350" y="265430"/>
            <a:ext cx="8585835" cy="1143000"/>
          </a:xfrm>
        </p:spPr>
        <p:txBody>
          <a:bodyPr/>
          <a:lstStyle/>
          <a:p>
            <a:r>
              <a:rPr lang="en-US" sz="4000" dirty="0">
                <a:latin typeface="標楷體" panose="03000509000000000000" pitchFamily="65" charset="-120"/>
                <a:ea typeface="標楷體" panose="03000509000000000000" pitchFamily="65" charset="-120"/>
                <a:sym typeface="+mn-ea"/>
              </a:rPr>
              <a:t>《</a:t>
            </a:r>
            <a:r>
              <a:rPr lang="en-US" sz="4000" dirty="0" err="1">
                <a:latin typeface="標楷體" panose="03000509000000000000" pitchFamily="65" charset="-120"/>
                <a:ea typeface="標楷體" panose="03000509000000000000" pitchFamily="65" charset="-120"/>
                <a:sym typeface="+mn-ea"/>
              </a:rPr>
              <a:t>基本法》如何反映我們的價值觀</a:t>
            </a:r>
            <a:endParaRPr lang="en-US" sz="4000" dirty="0">
              <a:latin typeface="標楷體" panose="03000509000000000000" pitchFamily="65" charset="-120"/>
              <a:ea typeface="標楷體" panose="03000509000000000000" pitchFamily="65" charset="-120"/>
              <a:sym typeface="+mn-ea"/>
            </a:endParaRPr>
          </a:p>
        </p:txBody>
      </p:sp>
      <p:sp>
        <p:nvSpPr>
          <p:cNvPr id="6" name="Content Placeholder 5"/>
          <p:cNvSpPr>
            <a:spLocks noGrp="1"/>
          </p:cNvSpPr>
          <p:nvPr>
            <p:ph sz="half" idx="1"/>
          </p:nvPr>
        </p:nvSpPr>
        <p:spPr>
          <a:xfrm>
            <a:off x="457200" y="1313815"/>
            <a:ext cx="8147248" cy="5016500"/>
          </a:xfrm>
        </p:spPr>
        <p:txBody>
          <a:bodyPr/>
          <a:lstStyle/>
          <a:p>
            <a:pPr marL="0" indent="0">
              <a:buNone/>
            </a:pPr>
            <a:endParaRPr lang="en-US" dirty="0"/>
          </a:p>
          <a:p>
            <a:endParaRPr lang="en-US" dirty="0"/>
          </a:p>
          <a:p>
            <a:pPr marL="0" indent="0">
              <a:buNone/>
            </a:pPr>
            <a:r>
              <a:rPr lang="en-US" sz="2800" dirty="0">
                <a:latin typeface="標楷體" panose="03000509000000000000" pitchFamily="65" charset="-120"/>
                <a:ea typeface="標楷體" panose="03000509000000000000" pitchFamily="65" charset="-120"/>
              </a:rPr>
              <a:t>《基本法》第六章的內容涉及香港市民的方方面面，包括：教育、科學、文化、體育、專業制度與執業資格、勞工、社會服務及宗教等多方面，以立法的形成，保持香港原有的資本主義制度和生活方式，五十年不變。</a:t>
            </a:r>
          </a:p>
        </p:txBody>
      </p:sp>
      <p:pic>
        <p:nvPicPr>
          <p:cNvPr id="9" name="Content Placeholder 8"/>
          <p:cNvPicPr>
            <a:picLocks noGrp="1" noChangeAspect="1"/>
          </p:cNvPicPr>
          <p:nvPr>
            <p:ph sz="half" idx="2"/>
          </p:nvPr>
        </p:nvPicPr>
        <p:blipFill>
          <a:blip r:embed="rId2"/>
          <a:stretch>
            <a:fillRect/>
          </a:stretch>
        </p:blipFill>
        <p:spPr>
          <a:xfrm>
            <a:off x="581660" y="1486535"/>
            <a:ext cx="2301875" cy="775970"/>
          </a:xfrm>
          <a:prstGeom prst="rect">
            <a:avLst/>
          </a:prstGeom>
        </p:spPr>
      </p:pic>
      <p:sp>
        <p:nvSpPr>
          <p:cNvPr id="10" name="Text Box 9"/>
          <p:cNvSpPr txBox="1"/>
          <p:nvPr/>
        </p:nvSpPr>
        <p:spPr>
          <a:xfrm>
            <a:off x="671195" y="1582420"/>
            <a:ext cx="625475" cy="583565"/>
          </a:xfrm>
          <a:prstGeom prst="rect">
            <a:avLst/>
          </a:prstGeom>
          <a:noFill/>
        </p:spPr>
        <p:txBody>
          <a:bodyPr wrap="square" rtlCol="0">
            <a:spAutoFit/>
          </a:bodyPr>
          <a:lstStyle/>
          <a:p>
            <a:r>
              <a:rPr lang="zh-TW" altLang="en-US" sz="32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前</a:t>
            </a:r>
          </a:p>
        </p:txBody>
      </p:sp>
      <p:sp>
        <p:nvSpPr>
          <p:cNvPr id="11" name="Text Box 10"/>
          <p:cNvSpPr txBox="1"/>
          <p:nvPr/>
        </p:nvSpPr>
        <p:spPr>
          <a:xfrm>
            <a:off x="1547664" y="1581210"/>
            <a:ext cx="748189" cy="584775"/>
          </a:xfrm>
          <a:prstGeom prst="rect">
            <a:avLst/>
          </a:prstGeom>
          <a:noFill/>
        </p:spPr>
        <p:txBody>
          <a:bodyPr wrap="square" rtlCol="0">
            <a:spAutoFit/>
          </a:bodyPr>
          <a:lstStyle/>
          <a:p>
            <a:r>
              <a:rPr lang="zh-TW" altLang="en-US" sz="32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言</a:t>
            </a:r>
          </a:p>
        </p:txBody>
      </p:sp>
      <p:pic>
        <p:nvPicPr>
          <p:cNvPr id="8" name="圖片 7" descr="一張含有 文字, 室外 的圖片&#10;&#10;自動產生的描述">
            <a:extLst>
              <a:ext uri="{FF2B5EF4-FFF2-40B4-BE49-F238E27FC236}">
                <a16:creationId xmlns:a16="http://schemas.microsoft.com/office/drawing/2014/main" id="{5D738A56-15BE-5037-E9A5-D5DB76271B1B}"/>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27598" t="25368" r="17217"/>
          <a:stretch/>
        </p:blipFill>
        <p:spPr>
          <a:xfrm>
            <a:off x="0" y="4653136"/>
            <a:ext cx="9144000" cy="2275432"/>
          </a:xfrm>
          <a:prstGeom prst="rect">
            <a:avLst/>
          </a:prstGeom>
        </p:spPr>
      </p:pic>
      <p:sp>
        <p:nvSpPr>
          <p:cNvPr id="7" name="文字方塊 8">
            <a:extLst>
              <a:ext uri="{FF2B5EF4-FFF2-40B4-BE49-F238E27FC236}">
                <a16:creationId xmlns:a16="http://schemas.microsoft.com/office/drawing/2014/main" id="{F35A71DA-440B-41A5-A174-A3963DF57267}"/>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4</a:t>
            </a:r>
            <a:endParaRPr lang="zh-HK"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標題 1">
            <a:extLst>
              <a:ext uri="{FF2B5EF4-FFF2-40B4-BE49-F238E27FC236}">
                <a16:creationId xmlns:a16="http://schemas.microsoft.com/office/drawing/2014/main" id="{E5A35006-9914-6928-CDC2-91AE6CBCC987}"/>
              </a:ext>
            </a:extLst>
          </p:cNvPr>
          <p:cNvSpPr>
            <a:spLocks noGrp="1"/>
          </p:cNvSpPr>
          <p:nvPr>
            <p:ph type="title"/>
          </p:nvPr>
        </p:nvSpPr>
        <p:spPr>
          <a:xfrm>
            <a:off x="484643" y="3861048"/>
            <a:ext cx="2986391" cy="2216513"/>
          </a:xfrm>
        </p:spPr>
        <p:txBody>
          <a:bodyPr vert="horz" lIns="91440" tIns="45720" rIns="91440" bIns="45720" rtlCol="0" anchor="ctr">
            <a:normAutofit/>
          </a:bodyPr>
          <a:lstStyle/>
          <a:p>
            <a:pPr algn="l" defTabSz="914400" eaLnBrk="1" hangingPunct="1">
              <a:lnSpc>
                <a:spcPct val="90000"/>
              </a:lnSpc>
            </a:pPr>
            <a:r>
              <a:rPr lang="en-US" altLang="zh-TW" kern="1200" dirty="0">
                <a:solidFill>
                  <a:schemeClr val="tx1"/>
                </a:solidFill>
                <a:latin typeface="+mj-lt"/>
                <a:ea typeface="+mj-ea"/>
                <a:cs typeface="+mj-cs"/>
                <a:sym typeface="+mn-ea"/>
              </a:rPr>
              <a:t>《 </a:t>
            </a:r>
            <a:r>
              <a:rPr lang="zh-TW" altLang="en-US" kern="1200" dirty="0">
                <a:solidFill>
                  <a:schemeClr val="tx1"/>
                </a:solidFill>
                <a:latin typeface="+mj-lt"/>
                <a:ea typeface="+mj-ea"/>
                <a:cs typeface="+mj-cs"/>
                <a:sym typeface="+mn-ea"/>
              </a:rPr>
              <a:t>基本法</a:t>
            </a:r>
            <a:r>
              <a:rPr lang="en-US" altLang="zh-TW" kern="1200" dirty="0">
                <a:solidFill>
                  <a:schemeClr val="tx1"/>
                </a:solidFill>
                <a:latin typeface="+mj-lt"/>
                <a:ea typeface="+mj-ea"/>
                <a:cs typeface="+mj-cs"/>
                <a:sym typeface="+mn-ea"/>
              </a:rPr>
              <a:t>》</a:t>
            </a:r>
            <a:r>
              <a:rPr lang="zh-TW" altLang="en-US" kern="1200" dirty="0">
                <a:solidFill>
                  <a:schemeClr val="tx1"/>
                </a:solidFill>
                <a:latin typeface="+mj-lt"/>
                <a:ea typeface="+mj-ea"/>
                <a:cs typeface="+mj-cs"/>
                <a:sym typeface="+mn-ea"/>
              </a:rPr>
              <a:t>如何反映我們的價值觀</a:t>
            </a:r>
            <a:endParaRPr lang="en-US" altLang="zh-TW" kern="1200" dirty="0">
              <a:solidFill>
                <a:schemeClr val="tx1"/>
              </a:solidFill>
              <a:latin typeface="+mj-lt"/>
              <a:ea typeface="+mj-ea"/>
              <a:cs typeface="+mj-cs"/>
            </a:endParaRPr>
          </a:p>
        </p:txBody>
      </p:sp>
      <p:sp>
        <p:nvSpPr>
          <p:cNvPr id="13" name="Arc 1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6164896" y="3712762"/>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圖片 5">
            <a:extLst>
              <a:ext uri="{FF2B5EF4-FFF2-40B4-BE49-F238E27FC236}">
                <a16:creationId xmlns:a16="http://schemas.microsoft.com/office/drawing/2014/main" id="{321FBD2B-3D08-AA16-EF64-50A2381B5366}"/>
              </a:ext>
            </a:extLst>
          </p:cNvPr>
          <p:cNvPicPr>
            <a:picLocks noChangeAspect="1"/>
          </p:cNvPicPr>
          <p:nvPr/>
        </p:nvPicPr>
        <p:blipFill rotWithShape="1">
          <a:blip r:embed="rId2"/>
          <a:srcRect l="9051" t="38799" r="60237" b="8001"/>
          <a:stretch/>
        </p:blipFill>
        <p:spPr>
          <a:xfrm>
            <a:off x="1550181" y="704504"/>
            <a:ext cx="6043636"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內容版面配置區 2">
            <a:extLst>
              <a:ext uri="{FF2B5EF4-FFF2-40B4-BE49-F238E27FC236}">
                <a16:creationId xmlns:a16="http://schemas.microsoft.com/office/drawing/2014/main" id="{A83EAD7A-31E6-641B-01B4-E25F644420CC}"/>
              </a:ext>
            </a:extLst>
          </p:cNvPr>
          <p:cNvSpPr>
            <a:spLocks noGrp="1"/>
          </p:cNvSpPr>
          <p:nvPr>
            <p:ph sz="half" idx="1"/>
          </p:nvPr>
        </p:nvSpPr>
        <p:spPr>
          <a:xfrm>
            <a:off x="3728126" y="3998019"/>
            <a:ext cx="4516282" cy="2216512"/>
          </a:xfrm>
        </p:spPr>
        <p:txBody>
          <a:bodyPr vert="horz" lIns="91440" tIns="45720" rIns="91440" bIns="45720" rtlCol="0">
            <a:normAutofit/>
          </a:bodyPr>
          <a:lstStyle/>
          <a:p>
            <a:pPr marL="0" indent="0" defTabSz="914400" eaLnBrk="1" hangingPunct="1">
              <a:lnSpc>
                <a:spcPct val="90000"/>
              </a:lnSpc>
              <a:buNone/>
            </a:pPr>
            <a:r>
              <a:rPr lang="zh-TW" altLang="en-US" sz="2400" dirty="0">
                <a:ea typeface="+mn-ea"/>
                <a:cs typeface="+mn-cs"/>
              </a:rPr>
              <a:t>這些條文，一方面照顧了香港各階層各界別在</a:t>
            </a:r>
            <a:r>
              <a:rPr lang="en-US" altLang="zh-TW" sz="2400" dirty="0">
                <a:ea typeface="+mn-ea"/>
                <a:cs typeface="+mn-cs"/>
              </a:rPr>
              <a:t>《</a:t>
            </a:r>
            <a:r>
              <a:rPr lang="zh-TW" altLang="en-US" sz="2400" dirty="0">
                <a:ea typeface="+mn-ea"/>
                <a:cs typeface="+mn-cs"/>
              </a:rPr>
              <a:t>基本法</a:t>
            </a:r>
            <a:r>
              <a:rPr lang="en-US" altLang="zh-TW" sz="2400" dirty="0">
                <a:ea typeface="+mn-ea"/>
                <a:cs typeface="+mn-cs"/>
              </a:rPr>
              <a:t>》</a:t>
            </a:r>
            <a:r>
              <a:rPr lang="zh-TW" altLang="en-US" sz="2400" dirty="0">
                <a:ea typeface="+mn-ea"/>
                <a:cs typeface="+mn-cs"/>
              </a:rPr>
              <a:t>制定階段的不同利益和訴求，另一方面也反映了當日香港市民看重的價值觀，如開放、平等、自由等。</a:t>
            </a:r>
          </a:p>
          <a:p>
            <a:pPr indent="-228600" defTabSz="914400" eaLnBrk="1" hangingPunct="1">
              <a:lnSpc>
                <a:spcPct val="90000"/>
              </a:lnSpc>
            </a:pPr>
            <a:endParaRPr lang="en-US" altLang="zh-TW" sz="2400" dirty="0">
              <a:ea typeface="+mn-ea"/>
              <a:cs typeface="+mn-cs"/>
            </a:endParaRPr>
          </a:p>
        </p:txBody>
      </p:sp>
      <p:sp>
        <p:nvSpPr>
          <p:cNvPr id="9" name="文字方塊 8">
            <a:extLst>
              <a:ext uri="{FF2B5EF4-FFF2-40B4-BE49-F238E27FC236}">
                <a16:creationId xmlns:a16="http://schemas.microsoft.com/office/drawing/2014/main" id="{764172A8-0CD9-4A07-9AE5-491433F6A05E}"/>
              </a:ext>
            </a:extLst>
          </p:cNvPr>
          <p:cNvSpPr txBox="1"/>
          <p:nvPr/>
        </p:nvSpPr>
        <p:spPr>
          <a:xfrm>
            <a:off x="8686800" y="6440741"/>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5</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99838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350" y="265430"/>
            <a:ext cx="8585835" cy="1143000"/>
          </a:xfrm>
        </p:spPr>
        <p:txBody>
          <a:bodyPr/>
          <a:lstStyle/>
          <a:p>
            <a:r>
              <a:rPr lang="en-US" dirty="0">
                <a:latin typeface="標楷體" panose="03000509000000000000" pitchFamily="65" charset="-120"/>
                <a:ea typeface="標楷體" panose="03000509000000000000" pitchFamily="65" charset="-120"/>
                <a:sym typeface="+mn-ea"/>
              </a:rPr>
              <a:t>《</a:t>
            </a:r>
            <a:r>
              <a:rPr lang="en-US" dirty="0" err="1">
                <a:latin typeface="標楷體" panose="03000509000000000000" pitchFamily="65" charset="-120"/>
                <a:ea typeface="標楷體" panose="03000509000000000000" pitchFamily="65" charset="-120"/>
                <a:sym typeface="+mn-ea"/>
              </a:rPr>
              <a:t>基本法》如何反映我們的價值觀</a:t>
            </a:r>
            <a:endParaRPr lang="en-US" dirty="0">
              <a:latin typeface="標楷體" panose="03000509000000000000" pitchFamily="65" charset="-120"/>
              <a:ea typeface="標楷體" panose="03000509000000000000" pitchFamily="65" charset="-120"/>
              <a:sym typeface="+mn-ea"/>
            </a:endParaRPr>
          </a:p>
        </p:txBody>
      </p:sp>
      <p:sp>
        <p:nvSpPr>
          <p:cNvPr id="6" name="Content Placeholder 5"/>
          <p:cNvSpPr>
            <a:spLocks noGrp="1"/>
          </p:cNvSpPr>
          <p:nvPr>
            <p:ph sz="half" idx="1"/>
          </p:nvPr>
        </p:nvSpPr>
        <p:spPr>
          <a:xfrm>
            <a:off x="424815" y="928134"/>
            <a:ext cx="7938770" cy="5016500"/>
          </a:xfrm>
        </p:spPr>
        <p:txBody>
          <a:bodyPr/>
          <a:lstStyle/>
          <a:p>
            <a:pPr marL="0" indent="0">
              <a:buNone/>
            </a:pPr>
            <a:endParaRPr lang="en-US" sz="2200" dirty="0"/>
          </a:p>
          <a:p>
            <a:r>
              <a:rPr lang="en-US" sz="2200" dirty="0">
                <a:latin typeface="標楷體" panose="03000509000000000000" pitchFamily="65" charset="-120"/>
                <a:ea typeface="標楷體" panose="03000509000000000000" pitchFamily="65" charset="-120"/>
              </a:rPr>
              <a:t>本單元的學習，不會完全涵蓋第六章的所有條文。正如前面所說，第六章的部分條文所反映的，乃個別界別與自己利益比較相關的訴求，未必和全港各階層所珍視的價值相關；</a:t>
            </a:r>
          </a:p>
          <a:p>
            <a:pPr marL="0" indent="0">
              <a:buNone/>
            </a:pPr>
            <a:endParaRPr lang="en-US" sz="2600" dirty="0">
              <a:latin typeface="標楷體" panose="03000509000000000000" pitchFamily="65" charset="-120"/>
              <a:ea typeface="標楷體" panose="03000509000000000000" pitchFamily="65" charset="-120"/>
            </a:endParaRPr>
          </a:p>
          <a:p>
            <a:r>
              <a:rPr lang="en-US" sz="2200" dirty="0">
                <a:latin typeface="標楷體" panose="03000509000000000000" pitchFamily="65" charset="-120"/>
                <a:ea typeface="標楷體" panose="03000509000000000000" pitchFamily="65" charset="-120"/>
              </a:rPr>
              <a:t>但其他在教育、科學、文化、體育、宗教、勞工和社會服務等不同方面的條文，我們會藉透過探究活動，引導同學認識及了解《基本法》相關條文的精神與所包括的價值觀，亦會和同學一起檢視我們在今天是否仍對那些價值觀有同樣的重視。</a:t>
            </a:r>
          </a:p>
        </p:txBody>
      </p:sp>
      <p:pic>
        <p:nvPicPr>
          <p:cNvPr id="8" name="圖片 7">
            <a:extLst>
              <a:ext uri="{FF2B5EF4-FFF2-40B4-BE49-F238E27FC236}">
                <a16:creationId xmlns:a16="http://schemas.microsoft.com/office/drawing/2014/main" id="{4FF24B29-D4C7-3303-9B85-1CACCAB84705}"/>
              </a:ext>
            </a:extLst>
          </p:cNvPr>
          <p:cNvPicPr>
            <a:picLocks noChangeAspect="1"/>
          </p:cNvPicPr>
          <p:nvPr/>
        </p:nvPicPr>
        <p:blipFill rotWithShape="1">
          <a:blip r:embed="rId2">
            <a:alphaModFix/>
          </a:blip>
          <a:srcRect l="21046"/>
          <a:stretch/>
        </p:blipFill>
        <p:spPr>
          <a:xfrm>
            <a:off x="0" y="4797152"/>
            <a:ext cx="9144000" cy="2060848"/>
          </a:xfrm>
          <a:prstGeom prst="rect">
            <a:avLst/>
          </a:prstGeom>
        </p:spPr>
      </p:pic>
      <p:sp>
        <p:nvSpPr>
          <p:cNvPr id="4" name="文字方塊 8">
            <a:extLst>
              <a:ext uri="{FF2B5EF4-FFF2-40B4-BE49-F238E27FC236}">
                <a16:creationId xmlns:a16="http://schemas.microsoft.com/office/drawing/2014/main" id="{5F5C8E4D-6144-44CC-9046-120D1588C885}"/>
              </a:ext>
            </a:extLst>
          </p:cNvPr>
          <p:cNvSpPr txBox="1"/>
          <p:nvPr/>
        </p:nvSpPr>
        <p:spPr>
          <a:xfrm>
            <a:off x="8686800" y="6440741"/>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6</a:t>
            </a:r>
            <a:endParaRPr lang="zh-HK"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dissolv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 y="-47625"/>
            <a:ext cx="9347200" cy="151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3000" dirty="0">
                <a:solidFill>
                  <a:schemeClr val="bg1"/>
                </a:solidFill>
                <a:latin typeface="標楷體" panose="03000509000000000000" pitchFamily="65" charset="-120"/>
                <a:ea typeface="標楷體" panose="03000509000000000000" pitchFamily="65" charset="-120"/>
              </a:rPr>
              <a:t>    《</a:t>
            </a:r>
            <a:r>
              <a:rPr lang="en-US" sz="3000" dirty="0" err="1">
                <a:solidFill>
                  <a:schemeClr val="bg1"/>
                </a:solidFill>
                <a:latin typeface="標楷體" panose="03000509000000000000" pitchFamily="65" charset="-120"/>
                <a:ea typeface="標楷體" panose="03000509000000000000" pitchFamily="65" charset="-120"/>
              </a:rPr>
              <a:t>基本法》第六章論及社會各方面的條文，如何反映香港市民重視的價值觀</a:t>
            </a:r>
            <a:r>
              <a:rPr lang="en-US" sz="3000" dirty="0">
                <a:solidFill>
                  <a:schemeClr val="bg1"/>
                </a:solidFill>
                <a:latin typeface="標楷體" panose="03000509000000000000" pitchFamily="65" charset="-120"/>
                <a:ea typeface="標楷體" panose="03000509000000000000" pitchFamily="65" charset="-120"/>
              </a:rPr>
              <a:t>？</a:t>
            </a:r>
          </a:p>
        </p:txBody>
      </p:sp>
      <p:sp>
        <p:nvSpPr>
          <p:cNvPr id="3" name="Text Placeholder 2"/>
          <p:cNvSpPr>
            <a:spLocks noGrp="1"/>
          </p:cNvSpPr>
          <p:nvPr>
            <p:ph type="body" orient="vert" idx="1"/>
          </p:nvPr>
        </p:nvSpPr>
        <p:spPr>
          <a:xfrm>
            <a:off x="423862" y="1865458"/>
            <a:ext cx="8296275" cy="4526280"/>
          </a:xfrm>
        </p:spPr>
        <p:txBody>
          <a:bodyPr vert="horz"/>
          <a:lstStyle/>
          <a:p>
            <a:r>
              <a:rPr lang="en-US" sz="2500" dirty="0">
                <a:latin typeface="標楷體" panose="03000509000000000000" pitchFamily="65" charset="-120"/>
                <a:ea typeface="標楷體" panose="03000509000000000000" pitchFamily="65" charset="-120"/>
              </a:rPr>
              <a:t>1997年國家在香港恢復行使主權，意味著以前管治香港的港英政府，將由特區政府所取代。政權出現了轉變，香港市民日常的生活會否也會出現轉變？</a:t>
            </a:r>
          </a:p>
          <a:p>
            <a:pPr marL="0" indent="0">
              <a:buNone/>
            </a:pPr>
            <a:endParaRPr lang="en-US" sz="2500" dirty="0">
              <a:latin typeface="標楷體" panose="03000509000000000000" pitchFamily="65" charset="-120"/>
              <a:ea typeface="標楷體" panose="03000509000000000000" pitchFamily="65" charset="-120"/>
            </a:endParaRPr>
          </a:p>
          <a:p>
            <a:r>
              <a:rPr lang="en-US" sz="2500" dirty="0">
                <a:latin typeface="標楷體" panose="03000509000000000000" pitchFamily="65" charset="-120"/>
                <a:ea typeface="標楷體" panose="03000509000000000000" pitchFamily="65" charset="-120"/>
              </a:rPr>
              <a:t>《基本法》第六章就是要把構成我們日常生活方式的元素，包括工作、學習和娛樂等的重要原則與價值，以立法的方式來保持五十年不變。讓我們先從大家熟悉的教育制度來談起。</a:t>
            </a:r>
          </a:p>
        </p:txBody>
      </p:sp>
      <p:grpSp>
        <p:nvGrpSpPr>
          <p:cNvPr id="4" name="Group 3"/>
          <p:cNvGrpSpPr/>
          <p:nvPr/>
        </p:nvGrpSpPr>
        <p:grpSpPr>
          <a:xfrm>
            <a:off x="-83185" y="26670"/>
            <a:ext cx="1221105" cy="981925"/>
            <a:chOff x="995" y="835"/>
            <a:chExt cx="2888" cy="2251"/>
          </a:xfrm>
        </p:grpSpPr>
        <p:sp>
          <p:nvSpPr>
            <p:cNvPr id="8" name="Oval 11"/>
            <p:cNvSpPr/>
            <p:nvPr/>
          </p:nvSpPr>
          <p:spPr>
            <a:xfrm>
              <a:off x="1338" y="835"/>
              <a:ext cx="2185" cy="2185"/>
            </a:xfrm>
            <a:prstGeom prst="ellipse">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defRPr/>
              </a:pPr>
              <a:endParaRPr lang="zh-HK" altLang="zh-HK" sz="1800">
                <a:solidFill>
                  <a:srgbClr val="FFFFFF"/>
                </a:solidFill>
              </a:endParaRPr>
            </a:p>
          </p:txBody>
        </p:sp>
        <p:sp>
          <p:nvSpPr>
            <p:cNvPr id="9" name="TextBox 11"/>
            <p:cNvSpPr txBox="1">
              <a:spLocks noChangeArrowheads="1"/>
            </p:cNvSpPr>
            <p:nvPr/>
          </p:nvSpPr>
          <p:spPr bwMode="auto">
            <a:xfrm>
              <a:off x="995" y="1745"/>
              <a:ext cx="2888"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MS PGothic" panose="020B0600070205080204" pitchFamily="34" charset="-128"/>
                  <a:cs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charset="0"/>
                  <a:ea typeface="MS PGothic" panose="020B0600070205080204" pitchFamily="34" charset="-128"/>
                  <a:cs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MS PGothic" panose="020B0600070205080204" pitchFamily="34" charset="-128"/>
                  <a:cs typeface="Geneva"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MS PGothic" panose="020B0600070205080204" pitchFamily="34" charset="-128"/>
                  <a:cs typeface="Geneva" charset="0"/>
                </a:defRPr>
              </a:lvl9pPr>
            </a:lstStyle>
            <a:p>
              <a:pPr algn="ctr" eaLnBrk="1" hangingPunct="1">
                <a:spcBef>
                  <a:spcPct val="0"/>
                </a:spcBef>
                <a:buFontTx/>
                <a:buNone/>
              </a:pPr>
              <a:r>
                <a:rPr lang="en-US" altLang="zh-TW" sz="4800" b="1" baseline="30000" dirty="0">
                  <a:latin typeface="Arial" panose="020B0604020202020204" pitchFamily="34" charset="0"/>
                  <a:cs typeface="Arial" panose="020B0604020202020204" pitchFamily="34" charset="0"/>
                </a:rPr>
                <a:t>1</a:t>
              </a:r>
              <a:endParaRPr lang="en-US" altLang="zh-TW" sz="4800" b="1" baseline="30000" dirty="0">
                <a:latin typeface="Arial" panose="020B0604020202020204" pitchFamily="34" charset="0"/>
                <a:ea typeface="標楷體" panose="03000509000000000000" pitchFamily="65" charset="-120"/>
                <a:cs typeface="Arial" panose="020B0604020202020204" pitchFamily="34" charset="0"/>
              </a:endParaRPr>
            </a:p>
          </p:txBody>
        </p:sp>
      </p:grpSp>
      <p:sp>
        <p:nvSpPr>
          <p:cNvPr id="10" name="文字方塊 8">
            <a:extLst>
              <a:ext uri="{FF2B5EF4-FFF2-40B4-BE49-F238E27FC236}">
                <a16:creationId xmlns:a16="http://schemas.microsoft.com/office/drawing/2014/main" id="{E79CCB47-9B52-4D3A-AE7A-C7C49DBA41A3}"/>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7</a:t>
            </a:r>
            <a:endParaRPr lang="zh-HK"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3005" name="Picture 1073743004" descr="46-市民2"/>
          <p:cNvPicPr>
            <a:picLocks noChangeAspect="1"/>
          </p:cNvPicPr>
          <p:nvPr/>
        </p:nvPicPr>
        <p:blipFill>
          <a:blip r:embed="rId2"/>
          <a:stretch>
            <a:fillRect/>
          </a:stretch>
        </p:blipFill>
        <p:spPr>
          <a:xfrm>
            <a:off x="165100" y="741680"/>
            <a:ext cx="1455420" cy="3134995"/>
          </a:xfrm>
          <a:prstGeom prst="rect">
            <a:avLst/>
          </a:prstGeom>
          <a:noFill/>
          <a:ln w="9525">
            <a:noFill/>
          </a:ln>
        </p:spPr>
      </p:pic>
      <p:sp>
        <p:nvSpPr>
          <p:cNvPr id="1073742887" name="Rounded Rectangular Callout 1073742886"/>
          <p:cNvSpPr/>
          <p:nvPr/>
        </p:nvSpPr>
        <p:spPr>
          <a:xfrm>
            <a:off x="1845945" y="339725"/>
            <a:ext cx="3468370" cy="2205990"/>
          </a:xfrm>
          <a:prstGeom prst="wedgeRoundRectCallout">
            <a:avLst>
              <a:gd name="adj1" fmla="val -62194"/>
              <a:gd name="adj2" fmla="val -9060"/>
              <a:gd name="adj3" fmla="val 16667"/>
            </a:avLst>
          </a:prstGeom>
          <a:solidFill>
            <a:srgbClr val="F2DBDB"/>
          </a:solidFill>
          <a:ln w="9525" cap="flat" cmpd="sng">
            <a:solidFill>
              <a:srgbClr val="943634"/>
            </a:solidFill>
            <a:prstDash val="solid"/>
            <a:miter/>
            <a:headEnd type="none" w="med" len="med"/>
            <a:tailEnd type="none" w="med" len="med"/>
          </a:ln>
        </p:spPr>
        <p:txBody>
          <a:bodyPr vert="horz" wrap="square" anchor="t"/>
          <a:lstStyle/>
          <a:p>
            <a:r>
              <a:rPr lang="en-US" sz="2400" dirty="0" err="1">
                <a:latin typeface="標楷體" panose="03000509000000000000" pitchFamily="65" charset="-120"/>
                <a:ea typeface="標楷體" panose="03000509000000000000" pitchFamily="65" charset="-120"/>
                <a:cs typeface="新細明體" panose="02020500000000000000" pitchFamily="18" charset="-120"/>
              </a:rPr>
              <a:t>教會學校的校風好像比較好，將來教會還可以辦學嗎？宗教科還可以有嗎？我希望兒子可以受點感</a:t>
            </a:r>
            <a:r>
              <a:rPr lang="zh-TW" altLang="en-US" sz="2400" dirty="0">
                <a:latin typeface="標楷體" panose="03000509000000000000" pitchFamily="65" charset="-120"/>
                <a:ea typeface="標楷體" panose="03000509000000000000" pitchFamily="65" charset="-120"/>
                <a:cs typeface="新細明體" panose="02020500000000000000" pitchFamily="18" charset="-120"/>
              </a:rPr>
              <a:t>化</a:t>
            </a:r>
            <a:r>
              <a:rPr lang="en-US" sz="2400" dirty="0">
                <a:latin typeface="標楷體" panose="03000509000000000000" pitchFamily="65" charset="-120"/>
                <a:ea typeface="標楷體" panose="03000509000000000000" pitchFamily="65" charset="-120"/>
                <a:cs typeface="新細明體" panose="02020500000000000000" pitchFamily="18" charset="-120"/>
              </a:rPr>
              <a:t>……</a:t>
            </a:r>
            <a:endParaRPr lang="en-US" dirty="0">
              <a:latin typeface="標楷體" panose="03000509000000000000" pitchFamily="65" charset="-120"/>
              <a:ea typeface="標楷體" panose="03000509000000000000" pitchFamily="65" charset="-120"/>
            </a:endParaRPr>
          </a:p>
          <a:p>
            <a:endParaRPr lang="en-US" dirty="0">
              <a:latin typeface="標楷體" panose="03000509000000000000" pitchFamily="65" charset="-120"/>
              <a:ea typeface="標楷體" panose="03000509000000000000" pitchFamily="65" charset="-120"/>
            </a:endParaRPr>
          </a:p>
        </p:txBody>
      </p:sp>
      <p:pic>
        <p:nvPicPr>
          <p:cNvPr id="1073743006" name="Picture 1073743005" descr="47-市民3"/>
          <p:cNvPicPr>
            <a:picLocks noChangeAspect="1"/>
          </p:cNvPicPr>
          <p:nvPr/>
        </p:nvPicPr>
        <p:blipFill>
          <a:blip r:embed="rId3"/>
          <a:stretch>
            <a:fillRect/>
          </a:stretch>
        </p:blipFill>
        <p:spPr>
          <a:xfrm>
            <a:off x="7528560" y="741680"/>
            <a:ext cx="1293495" cy="3577590"/>
          </a:xfrm>
          <a:prstGeom prst="rect">
            <a:avLst/>
          </a:prstGeom>
          <a:noFill/>
          <a:ln w="9525">
            <a:noFill/>
          </a:ln>
        </p:spPr>
      </p:pic>
      <p:sp>
        <p:nvSpPr>
          <p:cNvPr id="1073742889" name="Rounded Rectangular Callout 1073742888"/>
          <p:cNvSpPr/>
          <p:nvPr/>
        </p:nvSpPr>
        <p:spPr>
          <a:xfrm>
            <a:off x="3343910" y="2630170"/>
            <a:ext cx="3731895" cy="1805305"/>
          </a:xfrm>
          <a:prstGeom prst="wedgeRoundRectCallout">
            <a:avLst>
              <a:gd name="adj1" fmla="val 66522"/>
              <a:gd name="adj2" fmla="val -95163"/>
              <a:gd name="adj3" fmla="val 16667"/>
            </a:avLst>
          </a:prstGeom>
          <a:solidFill>
            <a:srgbClr val="DAEEF3"/>
          </a:solidFill>
          <a:ln w="9525" cap="flat" cmpd="sng">
            <a:solidFill>
              <a:srgbClr val="31849B"/>
            </a:solidFill>
            <a:prstDash val="solid"/>
            <a:miter/>
            <a:headEnd type="none" w="med" len="med"/>
            <a:tailEnd type="none" w="med" len="med"/>
          </a:ln>
        </p:spPr>
        <p:txBody>
          <a:bodyPr vert="horz" wrap="square" anchor="t"/>
          <a:lstStyle/>
          <a:p>
            <a:pPr algn="just"/>
            <a:r>
              <a:rPr lang="en-US" sz="2400" dirty="0" err="1">
                <a:latin typeface="標楷體" panose="03000509000000000000" pitchFamily="65" charset="-120"/>
                <a:ea typeface="標楷體" panose="03000509000000000000" pitchFamily="65" charset="-120"/>
                <a:cs typeface="Times New Roman" panose="02020603050405020304" pitchFamily="18" charset="0"/>
              </a:rPr>
              <a:t>我中學畢業後可以去外國留學嗎？學校還可以有自外地聘請來港的NET</a:t>
            </a:r>
            <a:r>
              <a:rPr lang="en-US" sz="2400" dirty="0">
                <a:latin typeface="標楷體" panose="03000509000000000000" pitchFamily="65" charset="-120"/>
                <a:ea typeface="標楷體" panose="03000509000000000000" pitchFamily="65" charset="-120"/>
                <a:cs typeface="Times New Roman" panose="02020603050405020304" pitchFamily="18" charset="0"/>
              </a:rPr>
              <a:t> teacher </a:t>
            </a:r>
            <a:r>
              <a:rPr lang="en-US" sz="2400" dirty="0" err="1">
                <a:latin typeface="標楷體" panose="03000509000000000000" pitchFamily="65" charset="-120"/>
                <a:ea typeface="標楷體" panose="03000509000000000000" pitchFamily="65" charset="-120"/>
                <a:cs typeface="Times New Roman" panose="02020603050405020304" pitchFamily="18" charset="0"/>
              </a:rPr>
              <a:t>教我們英文嗎</a:t>
            </a:r>
            <a:r>
              <a:rPr lang="en-US" sz="2400" dirty="0">
                <a:latin typeface="標楷體" panose="03000509000000000000" pitchFamily="65" charset="-120"/>
                <a:ea typeface="標楷體" panose="03000509000000000000" pitchFamily="65" charset="-120"/>
                <a:cs typeface="Times New Roman" panose="02020603050405020304" pitchFamily="18" charset="0"/>
              </a:rPr>
              <a:t>？</a:t>
            </a:r>
            <a:endParaRPr lang="en-US" dirty="0">
              <a:latin typeface="標楷體" panose="03000509000000000000" pitchFamily="65" charset="-120"/>
              <a:ea typeface="標楷體" panose="03000509000000000000" pitchFamily="65" charset="-120"/>
            </a:endParaRPr>
          </a:p>
          <a:p>
            <a:endParaRPr lang="en-US" dirty="0">
              <a:latin typeface="標楷體" panose="03000509000000000000" pitchFamily="65" charset="-120"/>
              <a:ea typeface="標楷體" panose="03000509000000000000" pitchFamily="65" charset="-120"/>
            </a:endParaRPr>
          </a:p>
        </p:txBody>
      </p:sp>
      <p:pic>
        <p:nvPicPr>
          <p:cNvPr id="1073743004" name="Picture 1073743003" descr="45-市民1"/>
          <p:cNvPicPr>
            <a:picLocks noChangeAspect="1"/>
          </p:cNvPicPr>
          <p:nvPr/>
        </p:nvPicPr>
        <p:blipFill>
          <a:blip r:embed="rId4"/>
          <a:stretch>
            <a:fillRect/>
          </a:stretch>
        </p:blipFill>
        <p:spPr>
          <a:xfrm>
            <a:off x="1535430" y="3329940"/>
            <a:ext cx="1355090" cy="3235960"/>
          </a:xfrm>
          <a:prstGeom prst="rect">
            <a:avLst/>
          </a:prstGeom>
          <a:noFill/>
          <a:ln w="9525">
            <a:noFill/>
          </a:ln>
        </p:spPr>
      </p:pic>
      <p:sp>
        <p:nvSpPr>
          <p:cNvPr id="1073742891" name="Rounded Rectangular Callout 1073742890"/>
          <p:cNvSpPr/>
          <p:nvPr/>
        </p:nvSpPr>
        <p:spPr>
          <a:xfrm>
            <a:off x="3696335" y="4520565"/>
            <a:ext cx="4157980" cy="1795145"/>
          </a:xfrm>
          <a:prstGeom prst="wedgeRoundRectCallout">
            <a:avLst>
              <a:gd name="adj1" fmla="val -72657"/>
              <a:gd name="adj2" fmla="val -54019"/>
              <a:gd name="adj3" fmla="val 16667"/>
            </a:avLst>
          </a:prstGeom>
          <a:solidFill>
            <a:srgbClr val="DBE5F1"/>
          </a:solidFill>
          <a:ln w="9525" cap="flat" cmpd="sng">
            <a:solidFill>
              <a:srgbClr val="365F91"/>
            </a:solidFill>
            <a:prstDash val="solid"/>
            <a:miter/>
            <a:headEnd type="none" w="med" len="med"/>
            <a:tailEnd type="none" w="med" len="med"/>
          </a:ln>
        </p:spPr>
        <p:txBody>
          <a:bodyPr vert="horz" wrap="square" anchor="t"/>
          <a:lstStyle/>
          <a:p>
            <a:r>
              <a:rPr lang="en-US" sz="2400" dirty="0" err="1">
                <a:latin typeface="標楷體" panose="03000509000000000000" pitchFamily="65" charset="-120"/>
                <a:ea typeface="標楷體" panose="03000509000000000000" pitchFamily="65" charset="-120"/>
                <a:cs typeface="新細明體" panose="02020500000000000000" pitchFamily="18" charset="-120"/>
              </a:rPr>
              <a:t>香港的未來非常倚賴AI業的發展，有企業想辦一間比較專注IT的中學，為這行業培養人才，找我做校長</a:t>
            </a:r>
            <a:r>
              <a:rPr lang="en-US" sz="2400" dirty="0">
                <a:latin typeface="標楷體" panose="03000509000000000000" pitchFamily="65" charset="-120"/>
                <a:ea typeface="標楷體" panose="03000509000000000000" pitchFamily="65" charset="-120"/>
                <a:cs typeface="新細明體" panose="02020500000000000000" pitchFamily="18" charset="-120"/>
              </a:rPr>
              <a:t>。</a:t>
            </a:r>
            <a:endParaRPr lang="en-US" dirty="0">
              <a:latin typeface="標楷體" panose="03000509000000000000" pitchFamily="65" charset="-120"/>
              <a:ea typeface="標楷體" panose="03000509000000000000" pitchFamily="65" charset="-120"/>
            </a:endParaRPr>
          </a:p>
          <a:p>
            <a:endParaRPr lang="en-US" dirty="0">
              <a:latin typeface="標楷體" panose="03000509000000000000" pitchFamily="65" charset="-120"/>
              <a:ea typeface="標楷體" panose="03000509000000000000" pitchFamily="65" charset="-120"/>
            </a:endParaRPr>
          </a:p>
        </p:txBody>
      </p:sp>
      <p:sp>
        <p:nvSpPr>
          <p:cNvPr id="8" name="文字方塊 8">
            <a:extLst>
              <a:ext uri="{FF2B5EF4-FFF2-40B4-BE49-F238E27FC236}">
                <a16:creationId xmlns:a16="http://schemas.microsoft.com/office/drawing/2014/main" id="{7990C47B-1EB8-45C1-9555-38BF78A8958F}"/>
              </a:ext>
            </a:extLst>
          </p:cNvPr>
          <p:cNvSpPr txBox="1"/>
          <p:nvPr/>
        </p:nvSpPr>
        <p:spPr>
          <a:xfrm>
            <a:off x="8712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r>
              <a:rPr lang="en-US" altLang="zh-HK" dirty="0">
                <a:latin typeface="標楷體" panose="03000509000000000000" pitchFamily="65" charset="-120"/>
                <a:ea typeface="標楷體" panose="03000509000000000000" pitchFamily="65" charset="-120"/>
              </a:rPr>
              <a:t>8</a:t>
            </a:r>
            <a:endParaRPr lang="zh-HK"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3743005"/>
                                        </p:tgtEl>
                                        <p:attrNameLst>
                                          <p:attrName>style.visibility</p:attrName>
                                        </p:attrNameLst>
                                      </p:cBhvr>
                                      <p:to>
                                        <p:strVal val="visible"/>
                                      </p:to>
                                    </p:set>
                                    <p:animEffect transition="in" filter="fade">
                                      <p:cBhvr>
                                        <p:cTn id="7" dur="500"/>
                                        <p:tgtEl>
                                          <p:spTgt spid="10737430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3742887"/>
                                        </p:tgtEl>
                                        <p:attrNameLst>
                                          <p:attrName>style.visibility</p:attrName>
                                        </p:attrNameLst>
                                      </p:cBhvr>
                                      <p:to>
                                        <p:strVal val="visible"/>
                                      </p:to>
                                    </p:set>
                                    <p:animEffect transition="in" filter="fade">
                                      <p:cBhvr>
                                        <p:cTn id="10" dur="500"/>
                                        <p:tgtEl>
                                          <p:spTgt spid="107374288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73743006"/>
                                        </p:tgtEl>
                                        <p:attrNameLst>
                                          <p:attrName>style.visibility</p:attrName>
                                        </p:attrNameLst>
                                      </p:cBhvr>
                                      <p:to>
                                        <p:strVal val="visible"/>
                                      </p:to>
                                    </p:set>
                                    <p:animEffect transition="in" filter="fade">
                                      <p:cBhvr>
                                        <p:cTn id="15" dur="500"/>
                                        <p:tgtEl>
                                          <p:spTgt spid="107374300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73742889"/>
                                        </p:tgtEl>
                                        <p:attrNameLst>
                                          <p:attrName>style.visibility</p:attrName>
                                        </p:attrNameLst>
                                      </p:cBhvr>
                                      <p:to>
                                        <p:strVal val="visible"/>
                                      </p:to>
                                    </p:set>
                                    <p:animEffect transition="in" filter="fade">
                                      <p:cBhvr>
                                        <p:cTn id="18" dur="500"/>
                                        <p:tgtEl>
                                          <p:spTgt spid="10737428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73743004"/>
                                        </p:tgtEl>
                                        <p:attrNameLst>
                                          <p:attrName>style.visibility</p:attrName>
                                        </p:attrNameLst>
                                      </p:cBhvr>
                                      <p:to>
                                        <p:strVal val="visible"/>
                                      </p:to>
                                    </p:set>
                                    <p:animEffect transition="in" filter="fade">
                                      <p:cBhvr>
                                        <p:cTn id="23" dur="500"/>
                                        <p:tgtEl>
                                          <p:spTgt spid="107374300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73742891"/>
                                        </p:tgtEl>
                                        <p:attrNameLst>
                                          <p:attrName>style.visibility</p:attrName>
                                        </p:attrNameLst>
                                      </p:cBhvr>
                                      <p:to>
                                        <p:strVal val="visible"/>
                                      </p:to>
                                    </p:set>
                                    <p:animEffect transition="in" filter="fade">
                                      <p:cBhvr>
                                        <p:cTn id="26" dur="500"/>
                                        <p:tgtEl>
                                          <p:spTgt spid="1073742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742887" grpId="0" animBg="1"/>
      <p:bldP spid="1073742889" grpId="0" animBg="1"/>
      <p:bldP spid="1073742891" grpId="0" animBg="1"/>
    </p:bldLst>
  </p:timing>
</p:sld>
</file>

<file path=ppt/theme/theme1.xml><?xml version="1.0" encoding="utf-8"?>
<a:theme xmlns:a="http://schemas.openxmlformats.org/drawingml/2006/main" name="預設簡報設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2447</Words>
  <Application>Microsoft Office PowerPoint</Application>
  <PresentationFormat>如螢幕大小 (4:3)</PresentationFormat>
  <Paragraphs>257</Paragraphs>
  <Slides>30</Slides>
  <Notes>0</Notes>
  <HiddenSlides>0</HiddenSlides>
  <MMClips>0</MMClips>
  <ScaleCrop>false</ScaleCrop>
  <HeadingPairs>
    <vt:vector size="6" baseType="variant">
      <vt:variant>
        <vt:lpstr>使用字型</vt:lpstr>
      </vt:variant>
      <vt:variant>
        <vt:i4>4</vt:i4>
      </vt:variant>
      <vt:variant>
        <vt:lpstr>佈景主題</vt:lpstr>
      </vt:variant>
      <vt:variant>
        <vt:i4>2</vt:i4>
      </vt:variant>
      <vt:variant>
        <vt:lpstr>投影片標題</vt:lpstr>
      </vt:variant>
      <vt:variant>
        <vt:i4>30</vt:i4>
      </vt:variant>
    </vt:vector>
  </HeadingPairs>
  <TitlesOfParts>
    <vt:vector size="36" baseType="lpstr">
      <vt:lpstr>標楷體</vt:lpstr>
      <vt:lpstr>Arial</vt:lpstr>
      <vt:lpstr>Calibri</vt:lpstr>
      <vt:lpstr>Times New Roman</vt:lpstr>
      <vt:lpstr>預設簡報設計</vt:lpstr>
      <vt:lpstr>Office Theme</vt:lpstr>
      <vt:lpstr>初中 單元六： 教育、科學、文化、體育、宗教、勞工和社會服務 </vt:lpstr>
      <vt:lpstr>PowerPoint 簡報</vt:lpstr>
      <vt:lpstr>《基本法》如何反映我們的價值觀</vt:lpstr>
      <vt:lpstr>香港的經濟有多大的自由</vt:lpstr>
      <vt:lpstr>《基本法》如何反映我們的價值觀</vt:lpstr>
      <vt:lpstr>《 基本法》如何反映我們的價值觀</vt:lpstr>
      <vt:lpstr>《基本法》如何反映我們的價值觀</vt:lpstr>
      <vt:lpstr>    《基本法》第六章論及社會各方面的條文，如何反映香港市民重視的價值觀？</vt:lpstr>
      <vt:lpstr>PowerPoint 簡報</vt:lpstr>
      <vt:lpstr>《基本法》如何說？</vt:lpstr>
      <vt:lpstr>《基本法》如何說？</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Luk Tzu Wei</dc:creator>
  <cp:lastModifiedBy>Simon Lee</cp:lastModifiedBy>
  <cp:revision>80</cp:revision>
  <dcterms:created xsi:type="dcterms:W3CDTF">2020-11-14T04:47:00Z</dcterms:created>
  <dcterms:modified xsi:type="dcterms:W3CDTF">2022-05-19T08:53:39Z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1033-11.2.0.8641</vt:lpwstr>
  </property>
</Properties>
</file>